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697" autoAdjust="0"/>
  </p:normalViewPr>
  <p:slideViewPr>
    <p:cSldViewPr snapToGrid="0">
      <p:cViewPr varScale="1">
        <p:scale>
          <a:sx n="82" d="100"/>
          <a:sy n="82"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42430-3160-4C42-908D-30798178634F}"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D4A99-EA96-4F31-8FA1-3E38ADAB9696}" type="slidenum">
              <a:rPr lang="en-GB" smtClean="0"/>
              <a:t>‹#›</a:t>
            </a:fld>
            <a:endParaRPr lang="en-GB"/>
          </a:p>
        </p:txBody>
      </p:sp>
    </p:spTree>
    <p:extLst>
      <p:ext uri="{BB962C8B-B14F-4D97-AF65-F5344CB8AC3E}">
        <p14:creationId xmlns:p14="http://schemas.microsoft.com/office/powerpoint/2010/main" val="7694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Llevo</a:t>
            </a:r>
            <a:r>
              <a:rPr lang="en-GB" dirty="0"/>
              <a:t> </a:t>
            </a:r>
            <a:r>
              <a:rPr lang="en-GB" dirty="0" err="1"/>
              <a:t>algunos</a:t>
            </a:r>
            <a:r>
              <a:rPr lang="en-GB" dirty="0"/>
              <a:t> </a:t>
            </a:r>
            <a:r>
              <a:rPr lang="en-GB" dirty="0" err="1"/>
              <a:t>años</a:t>
            </a:r>
            <a:r>
              <a:rPr lang="en-GB" dirty="0"/>
              <a:t> </a:t>
            </a:r>
            <a:r>
              <a:rPr lang="en-GB" dirty="0" err="1"/>
              <a:t>en</a:t>
            </a:r>
            <a:r>
              <a:rPr lang="en-GB" dirty="0"/>
              <a:t> IG. En </a:t>
            </a:r>
            <a:r>
              <a:rPr lang="en-GB" dirty="0" err="1"/>
              <a:t>los</a:t>
            </a:r>
            <a:r>
              <a:rPr lang="en-GB" dirty="0"/>
              <a:t> </a:t>
            </a:r>
            <a:r>
              <a:rPr lang="en-GB" dirty="0" err="1"/>
              <a:t>últimos</a:t>
            </a:r>
            <a:r>
              <a:rPr lang="en-GB" dirty="0"/>
              <a:t> </a:t>
            </a:r>
            <a:r>
              <a:rPr lang="en-GB" dirty="0" err="1"/>
              <a:t>años</a:t>
            </a:r>
            <a:r>
              <a:rPr lang="en-GB" dirty="0"/>
              <a:t> </a:t>
            </a:r>
            <a:r>
              <a:rPr lang="en-GB" dirty="0" err="1"/>
              <a:t>estamos</a:t>
            </a:r>
            <a:r>
              <a:rPr lang="en-GB" dirty="0"/>
              <a:t> </a:t>
            </a:r>
            <a:r>
              <a:rPr lang="en-GB" dirty="0" err="1"/>
              <a:t>centrados</a:t>
            </a:r>
            <a:r>
              <a:rPr lang="en-GB" dirty="0"/>
              <a:t> 100% </a:t>
            </a:r>
            <a:r>
              <a:rPr lang="en-GB" dirty="0" err="1"/>
              <a:t>en</a:t>
            </a:r>
            <a:r>
              <a:rPr lang="en-GB" dirty="0"/>
              <a:t> Azure. </a:t>
            </a:r>
            <a:r>
              <a:rPr lang="en-GB" dirty="0" err="1"/>
              <a:t>Tenemos</a:t>
            </a:r>
            <a:r>
              <a:rPr lang="en-GB" dirty="0"/>
              <a:t> </a:t>
            </a:r>
            <a:r>
              <a:rPr lang="en-GB" dirty="0" err="1"/>
              <a:t>varios</a:t>
            </a:r>
            <a:r>
              <a:rPr lang="en-GB" dirty="0"/>
              <a:t> </a:t>
            </a:r>
            <a:r>
              <a:rPr lang="en-GB" dirty="0" err="1"/>
              <a:t>proyectos</a:t>
            </a:r>
            <a:r>
              <a:rPr lang="en-GB" dirty="0"/>
              <a:t>, </a:t>
            </a:r>
            <a:r>
              <a:rPr lang="en-GB" dirty="0" err="1"/>
              <a:t>pero</a:t>
            </a:r>
            <a:r>
              <a:rPr lang="en-GB" dirty="0"/>
              <a:t> </a:t>
            </a:r>
            <a:r>
              <a:rPr lang="en-GB" dirty="0" err="1"/>
              <a:t>principalmente</a:t>
            </a:r>
            <a:r>
              <a:rPr lang="en-GB" dirty="0"/>
              <a:t> Global Gateway. </a:t>
            </a:r>
            <a:r>
              <a:rPr lang="en-GB" dirty="0" err="1"/>
              <a:t>Usamos</a:t>
            </a:r>
            <a:r>
              <a:rPr lang="en-GB" dirty="0"/>
              <a:t> </a:t>
            </a:r>
            <a:r>
              <a:rPr lang="en-GB" dirty="0" err="1"/>
              <a:t>una</a:t>
            </a:r>
            <a:r>
              <a:rPr lang="en-GB" dirty="0"/>
              <a:t> </a:t>
            </a:r>
            <a:r>
              <a:rPr lang="en-GB" dirty="0" err="1"/>
              <a:t>arquitectura</a:t>
            </a:r>
            <a:r>
              <a:rPr lang="en-GB" dirty="0"/>
              <a:t> con </a:t>
            </a:r>
            <a:r>
              <a:rPr lang="en-GB" dirty="0" err="1"/>
              <a:t>microservicios</a:t>
            </a:r>
            <a:r>
              <a:rPr lang="en-GB" dirty="0"/>
              <a:t>, entre 15 y 20, </a:t>
            </a:r>
            <a:r>
              <a:rPr lang="en-GB" dirty="0" err="1"/>
              <a:t>algunos</a:t>
            </a:r>
            <a:r>
              <a:rPr lang="en-GB" dirty="0"/>
              <a:t> de ellos de </a:t>
            </a:r>
            <a:r>
              <a:rPr lang="en-GB" dirty="0" err="1"/>
              <a:t>dominio</a:t>
            </a:r>
            <a:r>
              <a:rPr lang="en-GB" dirty="0"/>
              <a:t> y </a:t>
            </a:r>
            <a:r>
              <a:rPr lang="en-GB" dirty="0" err="1"/>
              <a:t>otros</a:t>
            </a:r>
            <a:r>
              <a:rPr lang="en-GB" dirty="0"/>
              <a:t> </a:t>
            </a:r>
            <a:r>
              <a:rPr lang="en-GB" dirty="0" err="1"/>
              <a:t>puramente</a:t>
            </a:r>
            <a:r>
              <a:rPr lang="en-GB" dirty="0"/>
              <a:t> de </a:t>
            </a:r>
            <a:r>
              <a:rPr lang="en-GB" dirty="0" err="1"/>
              <a:t>utilidades</a:t>
            </a:r>
            <a:r>
              <a:rPr lang="en-GB" dirty="0"/>
              <a:t>.</a:t>
            </a:r>
          </a:p>
          <a:p>
            <a:endParaRPr lang="en-GB" dirty="0"/>
          </a:p>
          <a:p>
            <a:r>
              <a:rPr lang="en-GB" dirty="0" err="1"/>
              <a:t>Ahí</a:t>
            </a:r>
            <a:r>
              <a:rPr lang="en-GB" dirty="0"/>
              <a:t> </a:t>
            </a:r>
            <a:r>
              <a:rPr lang="en-GB" dirty="0" err="1"/>
              <a:t>tenéis</a:t>
            </a:r>
            <a:r>
              <a:rPr lang="en-GB" dirty="0"/>
              <a:t> mi </a:t>
            </a:r>
            <a:r>
              <a:rPr lang="en-GB" dirty="0" err="1"/>
              <a:t>linkedin</a:t>
            </a:r>
            <a:r>
              <a:rPr lang="en-GB" dirty="0"/>
              <a:t> para cualquier </a:t>
            </a:r>
            <a:r>
              <a:rPr lang="en-GB" dirty="0" err="1"/>
              <a:t>cosa</a:t>
            </a:r>
            <a:r>
              <a:rPr lang="en-GB" dirty="0"/>
              <a:t> que me </a:t>
            </a:r>
            <a:r>
              <a:rPr lang="en-GB" dirty="0" err="1"/>
              <a:t>queráis</a:t>
            </a:r>
            <a:r>
              <a:rPr lang="en-GB" dirty="0"/>
              <a:t> </a:t>
            </a:r>
            <a:r>
              <a:rPr lang="en-GB" dirty="0" err="1"/>
              <a:t>preguntar</a:t>
            </a:r>
            <a:r>
              <a:rPr lang="en-GB" dirty="0"/>
              <a:t>. No </a:t>
            </a:r>
            <a:r>
              <a:rPr lang="en-GB" dirty="0" err="1"/>
              <a:t>comparto</a:t>
            </a:r>
            <a:r>
              <a:rPr lang="en-GB" dirty="0"/>
              <a:t> </a:t>
            </a:r>
            <a:r>
              <a:rPr lang="en-GB" dirty="0" err="1"/>
              <a:t>ninguna</a:t>
            </a:r>
            <a:r>
              <a:rPr lang="en-GB" dirty="0"/>
              <a:t> otra red social porque no tengo </a:t>
            </a:r>
            <a:r>
              <a:rPr lang="en-GB" dirty="0" err="1"/>
              <a:t>más</a:t>
            </a:r>
            <a:r>
              <a:rPr lang="en-GB" dirty="0"/>
              <a:t>, </a:t>
            </a:r>
            <a:r>
              <a:rPr lang="en-GB" dirty="0" err="1"/>
              <a:t>si</a:t>
            </a:r>
            <a:r>
              <a:rPr lang="en-GB" dirty="0"/>
              <a:t> no la </a:t>
            </a:r>
            <a:r>
              <a:rPr lang="en-GB" dirty="0" err="1"/>
              <a:t>pondría</a:t>
            </a:r>
            <a:r>
              <a:rPr lang="en-GB" dirty="0"/>
              <a:t>. Se </a:t>
            </a:r>
            <a:r>
              <a:rPr lang="en-GB" dirty="0" err="1"/>
              <a:t>ve</a:t>
            </a:r>
            <a:r>
              <a:rPr lang="en-GB" dirty="0"/>
              <a:t> que soy </a:t>
            </a:r>
            <a:r>
              <a:rPr lang="en-GB" dirty="0" err="1"/>
              <a:t>más</a:t>
            </a:r>
            <a:r>
              <a:rPr lang="en-GB" dirty="0"/>
              <a:t> de </a:t>
            </a:r>
            <a:r>
              <a:rPr lang="en-GB" dirty="0" err="1"/>
              <a:t>socializar</a:t>
            </a:r>
            <a:r>
              <a:rPr lang="en-GB" dirty="0"/>
              <a:t> </a:t>
            </a:r>
            <a:r>
              <a:rPr lang="en-GB" dirty="0" err="1"/>
              <a:t>en</a:t>
            </a:r>
            <a:r>
              <a:rPr lang="en-GB" dirty="0"/>
              <a:t> bares que </a:t>
            </a:r>
            <a:r>
              <a:rPr lang="en-GB" dirty="0" err="1"/>
              <a:t>en</a:t>
            </a:r>
            <a:r>
              <a:rPr lang="en-GB" dirty="0"/>
              <a:t> redes.</a:t>
            </a:r>
          </a:p>
          <a:p>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3</a:t>
            </a:fld>
            <a:endParaRPr lang="en-GB"/>
          </a:p>
        </p:txBody>
      </p:sp>
    </p:spTree>
    <p:extLst>
      <p:ext uri="{BB962C8B-B14F-4D97-AF65-F5344CB8AC3E}">
        <p14:creationId xmlns:p14="http://schemas.microsoft.com/office/powerpoint/2010/main" val="3380735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Tres </a:t>
            </a:r>
            <a:r>
              <a:rPr lang="en-GB" dirty="0" err="1"/>
              <a:t>tipos</a:t>
            </a:r>
            <a:r>
              <a:rPr lang="en-GB" dirty="0"/>
              <a:t> de </a:t>
            </a:r>
            <a:r>
              <a:rPr lang="en-GB" dirty="0" err="1"/>
              <a:t>búsqueda</a:t>
            </a:r>
            <a:r>
              <a:rPr lang="en-GB" dirty="0"/>
              <a:t>: Simple, Semantic y con OpenAI</a:t>
            </a:r>
          </a:p>
          <a:p>
            <a:endParaRPr lang="en-GB" dirty="0"/>
          </a:p>
          <a:p>
            <a:r>
              <a:rPr lang="en-GB" dirty="0"/>
              <a:t>Building index, indexer and data source:</a:t>
            </a:r>
          </a:p>
          <a:p>
            <a:r>
              <a:rPr lang="en-GB" dirty="0"/>
              <a:t>- </a:t>
            </a:r>
            <a:r>
              <a:rPr lang="en-GB" dirty="0" err="1"/>
              <a:t>Queremos</a:t>
            </a:r>
            <a:r>
              <a:rPr lang="en-GB" dirty="0"/>
              <a:t> </a:t>
            </a:r>
            <a:r>
              <a:rPr lang="en-GB" dirty="0" err="1"/>
              <a:t>evitar</a:t>
            </a:r>
            <a:r>
              <a:rPr lang="en-GB" dirty="0"/>
              <a:t> </a:t>
            </a:r>
            <a:r>
              <a:rPr lang="en-GB" dirty="0" err="1"/>
              <a:t>el</a:t>
            </a:r>
            <a:r>
              <a:rPr lang="en-GB" dirty="0"/>
              <a:t> </a:t>
            </a:r>
            <a:r>
              <a:rPr lang="en-GB" dirty="0" err="1"/>
              <a:t>mantenimiento</a:t>
            </a:r>
            <a:r>
              <a:rPr lang="en-GB" dirty="0"/>
              <a:t> de scripts u </a:t>
            </a:r>
            <a:r>
              <a:rPr lang="en-GB" dirty="0" err="1"/>
              <a:t>otros</a:t>
            </a:r>
            <a:r>
              <a:rPr lang="en-GB" dirty="0"/>
              <a:t> </a:t>
            </a:r>
            <a:r>
              <a:rPr lang="en-GB" dirty="0" err="1"/>
              <a:t>mecanismos</a:t>
            </a:r>
            <a:r>
              <a:rPr lang="en-GB" dirty="0"/>
              <a:t> para </a:t>
            </a:r>
            <a:r>
              <a:rPr lang="en-GB" dirty="0" err="1"/>
              <a:t>crear</a:t>
            </a:r>
            <a:r>
              <a:rPr lang="en-GB" dirty="0"/>
              <a:t> </a:t>
            </a:r>
            <a:r>
              <a:rPr lang="en-GB" dirty="0" err="1"/>
              <a:t>los</a:t>
            </a:r>
            <a:r>
              <a:rPr lang="en-GB" dirty="0"/>
              <a:t> indexers/indexes/data sources. Por </a:t>
            </a:r>
            <a:r>
              <a:rPr lang="en-GB" dirty="0" err="1"/>
              <a:t>eso</a:t>
            </a:r>
            <a:r>
              <a:rPr lang="en-GB" dirty="0"/>
              <a:t> lo </a:t>
            </a:r>
            <a:r>
              <a:rPr lang="en-GB" dirty="0" err="1"/>
              <a:t>hacemos</a:t>
            </a:r>
            <a:r>
              <a:rPr lang="en-GB" dirty="0"/>
              <a:t> </a:t>
            </a:r>
            <a:r>
              <a:rPr lang="en-GB" dirty="0" err="1"/>
              <a:t>en</a:t>
            </a:r>
            <a:r>
              <a:rPr lang="en-GB" dirty="0"/>
              <a:t> </a:t>
            </a:r>
            <a:r>
              <a:rPr lang="en-GB" dirty="0" err="1"/>
              <a:t>código</a:t>
            </a:r>
            <a:r>
              <a:rPr lang="en-GB" dirty="0"/>
              <a:t>.</a:t>
            </a:r>
          </a:p>
          <a:p>
            <a:r>
              <a:rPr lang="en-GB" dirty="0"/>
              <a:t>- Indexing schedule. </a:t>
            </a:r>
            <a:r>
              <a:rPr lang="en-GB" dirty="0" err="1"/>
              <a:t>Enseñar</a:t>
            </a:r>
            <a:r>
              <a:rPr lang="en-GB" dirty="0"/>
              <a:t> </a:t>
            </a:r>
            <a:r>
              <a:rPr lang="en-GB" dirty="0" err="1"/>
              <a:t>como</a:t>
            </a:r>
            <a:r>
              <a:rPr lang="en-GB" dirty="0"/>
              <a:t> </a:t>
            </a:r>
            <a:r>
              <a:rPr lang="en-GB" dirty="0" err="1"/>
              <a:t>ponerlo</a:t>
            </a:r>
            <a:r>
              <a:rPr lang="en-GB" dirty="0"/>
              <a:t> </a:t>
            </a:r>
            <a:r>
              <a:rPr lang="en-GB" dirty="0" err="1"/>
              <a:t>automático</a:t>
            </a:r>
            <a:r>
              <a:rPr lang="en-GB" dirty="0"/>
              <a:t> y manual y </a:t>
            </a:r>
            <a:r>
              <a:rPr lang="en-GB" dirty="0" err="1"/>
              <a:t>los</a:t>
            </a:r>
            <a:r>
              <a:rPr lang="en-GB" dirty="0"/>
              <a:t> </a:t>
            </a:r>
            <a:r>
              <a:rPr lang="en-GB" dirty="0" err="1"/>
              <a:t>mínimos</a:t>
            </a:r>
            <a:endParaRPr lang="en-GB" dirty="0"/>
          </a:p>
          <a:p>
            <a:r>
              <a:rPr lang="en-GB" dirty="0"/>
              <a:t>- No se </a:t>
            </a:r>
            <a:r>
              <a:rPr lang="en-GB" dirty="0" err="1"/>
              <a:t>puede</a:t>
            </a:r>
            <a:r>
              <a:rPr lang="en-GB" dirty="0"/>
              <a:t> </a:t>
            </a:r>
            <a:r>
              <a:rPr lang="en-GB" dirty="0" err="1"/>
              <a:t>actualizar</a:t>
            </a:r>
            <a:r>
              <a:rPr lang="en-GB" dirty="0"/>
              <a:t> un index con breaking changes</a:t>
            </a:r>
          </a:p>
          <a:p>
            <a:r>
              <a:rPr lang="en-GB" dirty="0"/>
              <a:t>- </a:t>
            </a:r>
            <a:r>
              <a:rPr lang="en-GB" dirty="0" err="1"/>
              <a:t>Explicar</a:t>
            </a:r>
            <a:r>
              <a:rPr lang="en-GB" dirty="0"/>
              <a:t> </a:t>
            </a:r>
            <a:r>
              <a:rPr lang="en-GB" dirty="0" err="1"/>
              <a:t>el</a:t>
            </a:r>
            <a:r>
              <a:rPr lang="en-GB" dirty="0"/>
              <a:t> </a:t>
            </a:r>
            <a:r>
              <a:rPr lang="en-GB" dirty="0" err="1"/>
              <a:t>modelo</a:t>
            </a:r>
            <a:r>
              <a:rPr lang="en-GB" dirty="0"/>
              <a:t> (</a:t>
            </a:r>
            <a:r>
              <a:rPr lang="en-GB" dirty="0" err="1"/>
              <a:t>searchableField</a:t>
            </a:r>
            <a:r>
              <a:rPr lang="en-GB" dirty="0"/>
              <a:t> para </a:t>
            </a:r>
            <a:r>
              <a:rPr lang="en-GB" dirty="0" err="1"/>
              <a:t>poder</a:t>
            </a:r>
            <a:r>
              <a:rPr lang="en-GB" dirty="0"/>
              <a:t> </a:t>
            </a:r>
            <a:r>
              <a:rPr lang="en-GB" dirty="0" err="1"/>
              <a:t>buscar</a:t>
            </a:r>
            <a:r>
              <a:rPr lang="en-GB" dirty="0"/>
              <a:t>, </a:t>
            </a:r>
            <a:r>
              <a:rPr lang="en-GB" dirty="0" err="1"/>
              <a:t>SimpleField</a:t>
            </a:r>
            <a:r>
              <a:rPr lang="en-GB" dirty="0"/>
              <a:t> para </a:t>
            </a:r>
            <a:r>
              <a:rPr lang="en-GB" dirty="0" err="1"/>
              <a:t>simplemente</a:t>
            </a:r>
            <a:r>
              <a:rPr lang="en-GB" dirty="0"/>
              <a:t> </a:t>
            </a:r>
            <a:r>
              <a:rPr lang="en-GB" dirty="0" err="1"/>
              <a:t>incluirlo</a:t>
            </a:r>
            <a:r>
              <a:rPr lang="en-GB" dirty="0"/>
              <a:t>, </a:t>
            </a:r>
            <a:r>
              <a:rPr lang="en-GB" dirty="0" err="1"/>
              <a:t>IsFilterable</a:t>
            </a:r>
            <a:r>
              <a:rPr lang="en-GB" dirty="0"/>
              <a:t> para security filters, </a:t>
            </a:r>
            <a:r>
              <a:rPr lang="en-GB" dirty="0" err="1"/>
              <a:t>JsonIgnore</a:t>
            </a:r>
            <a:r>
              <a:rPr lang="en-GB" dirty="0"/>
              <a:t> cuando no </a:t>
            </a:r>
            <a:r>
              <a:rPr lang="en-GB" dirty="0" err="1"/>
              <a:t>está</a:t>
            </a:r>
            <a:r>
              <a:rPr lang="en-GB" dirty="0"/>
              <a:t> </a:t>
            </a:r>
            <a:r>
              <a:rPr lang="en-GB" dirty="0" err="1"/>
              <a:t>en</a:t>
            </a:r>
            <a:r>
              <a:rPr lang="en-GB" dirty="0"/>
              <a:t> </a:t>
            </a:r>
            <a:r>
              <a:rPr lang="en-GB" dirty="0" err="1"/>
              <a:t>el</a:t>
            </a:r>
            <a:r>
              <a:rPr lang="en-GB" dirty="0"/>
              <a:t> </a:t>
            </a:r>
            <a:r>
              <a:rPr lang="en-GB" dirty="0" err="1"/>
              <a:t>modelo</a:t>
            </a:r>
            <a:r>
              <a:rPr lang="en-GB" dirty="0"/>
              <a:t>, …)</a:t>
            </a:r>
          </a:p>
          <a:p>
            <a:r>
              <a:rPr lang="en-GB" dirty="0"/>
              <a:t>- En </a:t>
            </a:r>
            <a:r>
              <a:rPr lang="en-GB" dirty="0" err="1"/>
              <a:t>el</a:t>
            </a:r>
            <a:r>
              <a:rPr lang="en-GB" dirty="0"/>
              <a:t> portal Podemos </a:t>
            </a:r>
            <a:r>
              <a:rPr lang="en-GB" dirty="0" err="1"/>
              <a:t>ver</a:t>
            </a:r>
            <a:r>
              <a:rPr lang="en-GB" dirty="0"/>
              <a:t> </a:t>
            </a:r>
            <a:r>
              <a:rPr lang="en-GB" dirty="0" err="1"/>
              <a:t>cuántos</a:t>
            </a:r>
            <a:r>
              <a:rPr lang="en-GB" dirty="0"/>
              <a:t> </a:t>
            </a:r>
            <a:r>
              <a:rPr lang="en-GB" dirty="0" err="1"/>
              <a:t>documentos</a:t>
            </a:r>
            <a:r>
              <a:rPr lang="en-GB" dirty="0"/>
              <a:t> </a:t>
            </a:r>
            <a:r>
              <a:rPr lang="en-GB" dirty="0" err="1"/>
              <a:t>indexa</a:t>
            </a:r>
            <a:r>
              <a:rPr lang="en-GB" dirty="0"/>
              <a:t> </a:t>
            </a:r>
            <a:r>
              <a:rPr lang="en-GB" dirty="0" err="1"/>
              <a:t>cada</a:t>
            </a:r>
            <a:r>
              <a:rPr lang="en-GB" dirty="0"/>
              <a:t> </a:t>
            </a:r>
            <a:r>
              <a:rPr lang="en-GB" dirty="0" err="1"/>
              <a:t>vez</a:t>
            </a:r>
            <a:endParaRPr lang="en-GB" dirty="0"/>
          </a:p>
          <a:p>
            <a:r>
              <a:rPr lang="en-GB" dirty="0"/>
              <a:t>- En SSMS </a:t>
            </a:r>
            <a:r>
              <a:rPr lang="en-GB" dirty="0" err="1"/>
              <a:t>en</a:t>
            </a:r>
            <a:r>
              <a:rPr lang="en-GB" dirty="0"/>
              <a:t> </a:t>
            </a:r>
            <a:r>
              <a:rPr lang="en-GB" dirty="0" err="1"/>
              <a:t>el</a:t>
            </a:r>
            <a:r>
              <a:rPr lang="en-GB" dirty="0"/>
              <a:t> query store </a:t>
            </a:r>
            <a:r>
              <a:rPr lang="en-GB" dirty="0" err="1"/>
              <a:t>podemos</a:t>
            </a:r>
            <a:r>
              <a:rPr lang="en-GB" dirty="0"/>
              <a:t> </a:t>
            </a:r>
            <a:r>
              <a:rPr lang="en-GB" dirty="0" err="1"/>
              <a:t>ver</a:t>
            </a:r>
            <a:r>
              <a:rPr lang="en-GB" dirty="0"/>
              <a:t> la consulta que </a:t>
            </a:r>
            <a:r>
              <a:rPr lang="en-GB" dirty="0" err="1"/>
              <a:t>ejecuta</a:t>
            </a:r>
            <a:endParaRPr lang="en-GB" dirty="0"/>
          </a:p>
          <a:p>
            <a:r>
              <a:rPr lang="en-GB" dirty="0"/>
              <a:t>- </a:t>
            </a:r>
            <a:r>
              <a:rPr lang="en-GB" dirty="0" err="1"/>
              <a:t>Sólo</a:t>
            </a:r>
            <a:r>
              <a:rPr lang="en-GB" dirty="0"/>
              <a:t> se </a:t>
            </a:r>
            <a:r>
              <a:rPr lang="en-GB" dirty="0" err="1"/>
              <a:t>puede</a:t>
            </a:r>
            <a:r>
              <a:rPr lang="en-GB" dirty="0"/>
              <a:t> </a:t>
            </a:r>
            <a:r>
              <a:rPr lang="en-GB" dirty="0" err="1"/>
              <a:t>ejecutar</a:t>
            </a:r>
            <a:r>
              <a:rPr lang="en-GB" dirty="0"/>
              <a:t> </a:t>
            </a:r>
            <a:r>
              <a:rPr lang="en-GB" dirty="0" err="1"/>
              <a:t>el</a:t>
            </a:r>
            <a:r>
              <a:rPr lang="en-GB" dirty="0"/>
              <a:t> indexer </a:t>
            </a:r>
            <a:r>
              <a:rPr lang="en-GB" dirty="0" err="1"/>
              <a:t>manualmente</a:t>
            </a:r>
            <a:r>
              <a:rPr lang="en-GB" dirty="0"/>
              <a:t> </a:t>
            </a:r>
            <a:r>
              <a:rPr lang="en-GB" dirty="0" err="1"/>
              <a:t>cada</a:t>
            </a:r>
            <a:r>
              <a:rPr lang="en-GB" dirty="0"/>
              <a:t> 3 </a:t>
            </a:r>
            <a:r>
              <a:rPr lang="en-GB" dirty="0" err="1"/>
              <a:t>minutos</a:t>
            </a:r>
            <a:r>
              <a:rPr lang="en-GB" dirty="0"/>
              <a:t> a no ser que se </a:t>
            </a:r>
            <a:r>
              <a:rPr lang="en-GB" dirty="0" err="1"/>
              <a:t>suba</a:t>
            </a:r>
            <a:r>
              <a:rPr lang="en-GB" dirty="0"/>
              <a:t> </a:t>
            </a:r>
            <a:r>
              <a:rPr lang="en-GB" dirty="0" err="1"/>
              <a:t>el</a:t>
            </a:r>
            <a:r>
              <a:rPr lang="en-GB" dirty="0"/>
              <a:t> plan</a:t>
            </a:r>
          </a:p>
          <a:p>
            <a:endParaRPr lang="en-GB" dirty="0"/>
          </a:p>
          <a:p>
            <a:r>
              <a:rPr lang="en-GB" dirty="0"/>
              <a:t>Query:</a:t>
            </a:r>
          </a:p>
          <a:p>
            <a:r>
              <a:rPr lang="en-GB" dirty="0"/>
              <a:t>- All vs Any</a:t>
            </a:r>
          </a:p>
          <a:p>
            <a:r>
              <a:rPr lang="en-GB" dirty="0"/>
              <a:t>- Paging</a:t>
            </a:r>
          </a:p>
          <a:p>
            <a:r>
              <a:rPr lang="en-GB" dirty="0"/>
              <a:t>- Security filters (with OData) for row level security</a:t>
            </a:r>
          </a:p>
          <a:p>
            <a:r>
              <a:rPr lang="en-GB" dirty="0"/>
              <a:t>- Sorts (also with OData)</a:t>
            </a:r>
          </a:p>
          <a:p>
            <a:r>
              <a:rPr lang="en-GB" dirty="0"/>
              <a:t>- </a:t>
            </a:r>
            <a:r>
              <a:rPr lang="en-GB" dirty="0" err="1"/>
              <a:t>Enseñar</a:t>
            </a:r>
            <a:r>
              <a:rPr lang="en-GB" dirty="0"/>
              <a:t> Facets</a:t>
            </a:r>
          </a:p>
          <a:p>
            <a:r>
              <a:rPr lang="en-GB" dirty="0"/>
              <a:t>- </a:t>
            </a:r>
            <a:r>
              <a:rPr lang="en-GB" dirty="0" err="1"/>
              <a:t>Enseñar</a:t>
            </a:r>
            <a:r>
              <a:rPr lang="en-GB" dirty="0"/>
              <a:t> highlights</a:t>
            </a:r>
          </a:p>
          <a:p>
            <a:r>
              <a:rPr lang="en-GB" dirty="0"/>
              <a:t>- Devolver </a:t>
            </a:r>
            <a:r>
              <a:rPr lang="en-GB" dirty="0" err="1"/>
              <a:t>searchId</a:t>
            </a:r>
            <a:r>
              <a:rPr lang="en-GB" dirty="0"/>
              <a:t> para hacer correlation de </a:t>
            </a:r>
            <a:r>
              <a:rPr lang="en-GB" dirty="0" err="1"/>
              <a:t>los</a:t>
            </a:r>
            <a:r>
              <a:rPr lang="en-GB" dirty="0"/>
              <a:t> clicks</a:t>
            </a:r>
          </a:p>
          <a:p>
            <a:r>
              <a:rPr lang="en-GB" dirty="0"/>
              <a:t>- Semantic ranking. Se </a:t>
            </a:r>
            <a:r>
              <a:rPr lang="en-GB" dirty="0" err="1"/>
              <a:t>puede</a:t>
            </a:r>
            <a:r>
              <a:rPr lang="en-GB" dirty="0"/>
              <a:t> hacer </a:t>
            </a:r>
            <a:r>
              <a:rPr lang="en-GB" dirty="0" err="1"/>
              <a:t>aunque</a:t>
            </a:r>
            <a:r>
              <a:rPr lang="en-GB" dirty="0"/>
              <a:t> </a:t>
            </a:r>
            <a:r>
              <a:rPr lang="en-GB" dirty="0" err="1"/>
              <a:t>el</a:t>
            </a:r>
            <a:r>
              <a:rPr lang="en-GB" dirty="0"/>
              <a:t> </a:t>
            </a:r>
            <a:r>
              <a:rPr lang="en-GB" dirty="0" err="1"/>
              <a:t>índice</a:t>
            </a:r>
            <a:r>
              <a:rPr lang="en-GB" dirty="0"/>
              <a:t> </a:t>
            </a:r>
            <a:r>
              <a:rPr lang="en-GB" dirty="0" err="1"/>
              <a:t>exista</a:t>
            </a:r>
            <a:r>
              <a:rPr lang="en-GB" dirty="0"/>
              <a:t> </a:t>
            </a:r>
            <a:r>
              <a:rPr lang="en-GB" dirty="0" err="1"/>
              <a:t>ya</a:t>
            </a:r>
            <a:r>
              <a:rPr lang="en-GB" dirty="0"/>
              <a:t> que no </a:t>
            </a:r>
            <a:r>
              <a:rPr lang="en-GB" dirty="0" err="1"/>
              <a:t>afecta</a:t>
            </a:r>
            <a:r>
              <a:rPr lang="en-GB" dirty="0"/>
              <a:t> a la </a:t>
            </a:r>
            <a:r>
              <a:rPr lang="en-GB" dirty="0" err="1"/>
              <a:t>estructura</a:t>
            </a:r>
            <a:r>
              <a:rPr lang="en-GB" dirty="0"/>
              <a:t> de </a:t>
            </a:r>
            <a:r>
              <a:rPr lang="en-GB" dirty="0" err="1"/>
              <a:t>los</a:t>
            </a:r>
            <a:r>
              <a:rPr lang="en-GB" dirty="0"/>
              <a:t> documents</a:t>
            </a:r>
          </a:p>
          <a:p>
            <a:endParaRPr lang="en-GB" dirty="0"/>
          </a:p>
          <a:p>
            <a:r>
              <a:rPr lang="en-GB" dirty="0"/>
              <a:t>Search query example: </a:t>
            </a:r>
          </a:p>
          <a:p>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"search"</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t>
            </a:r>
            <a:r>
              <a:rPr lang="en-GB" b="0" dirty="0" err="1">
                <a:solidFill>
                  <a:srgbClr val="9CDCFE"/>
                </a:solidFill>
                <a:effectLst/>
                <a:latin typeface="Consolas" panose="020B0609020204030204" pitchFamily="49" charset="0"/>
              </a:rPr>
              <a:t>searchMode</a:t>
            </a:r>
            <a:r>
              <a:rPr lang="en-GB" b="0" dirty="0">
                <a:solidFill>
                  <a:srgbClr val="9CDCFE"/>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"all"</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"select"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"Title, Reference, Summary, </a:t>
            </a:r>
            <a:r>
              <a:rPr lang="en-GB" b="0" dirty="0" err="1">
                <a:solidFill>
                  <a:srgbClr val="CE9178"/>
                </a:solidFill>
                <a:effectLst/>
                <a:latin typeface="Consolas" panose="020B0609020204030204" pitchFamily="49" charset="0"/>
              </a:rPr>
              <a:t>Gendre</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AuthorFirstName</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AuthorLastName</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NumberOfPages</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InStock</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PublishedOn</a:t>
            </a:r>
            <a:r>
              <a:rPr lang="en-GB" b="0" dirty="0">
                <a:solidFill>
                  <a:srgbClr val="CE9178"/>
                </a:solidFill>
                <a:effectLst/>
                <a:latin typeface="Consolas" panose="020B0609020204030204" pitchFamily="49" charset="0"/>
              </a:rPr>
              <a:t>"</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"filter"</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"Languages/any(language: search.in(language/</a:t>
            </a:r>
            <a:r>
              <a:rPr lang="en-GB" b="0" dirty="0" err="1">
                <a:solidFill>
                  <a:srgbClr val="CE9178"/>
                </a:solidFill>
                <a:effectLst/>
                <a:latin typeface="Consolas" panose="020B0609020204030204" pitchFamily="49" charset="0"/>
              </a:rPr>
              <a:t>LanguageName</a:t>
            </a:r>
            <a:r>
              <a:rPr lang="en-GB" b="0" dirty="0">
                <a:solidFill>
                  <a:srgbClr val="CE9178"/>
                </a:solidFill>
                <a:effectLst/>
                <a:latin typeface="Consolas" panose="020B0609020204030204" pitchFamily="49" charset="0"/>
              </a:rPr>
              <a:t>, 'Spanish'))"</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t>
            </a:r>
            <a:r>
              <a:rPr lang="en-GB" b="0" dirty="0" err="1">
                <a:solidFill>
                  <a:srgbClr val="9CDCFE"/>
                </a:solidFill>
                <a:effectLst/>
                <a:latin typeface="Consolas" panose="020B0609020204030204" pitchFamily="49" charset="0"/>
              </a:rPr>
              <a:t>orderby</a:t>
            </a:r>
            <a:r>
              <a:rPr lang="en-GB" b="0" dirty="0">
                <a:solidFill>
                  <a:srgbClr val="9CDCFE"/>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PublishedOn</a:t>
            </a:r>
            <a:r>
              <a:rPr lang="en-GB" b="0" dirty="0">
                <a:solidFill>
                  <a:srgbClr val="CE9178"/>
                </a:solidFill>
                <a:effectLst/>
                <a:latin typeface="Consolas" panose="020B0609020204030204" pitchFamily="49" charset="0"/>
              </a:rPr>
              <a:t> </a:t>
            </a:r>
            <a:r>
              <a:rPr lang="en-GB" b="0" dirty="0" err="1">
                <a:solidFill>
                  <a:srgbClr val="CE9178"/>
                </a:solidFill>
                <a:effectLst/>
                <a:latin typeface="Consolas" panose="020B0609020204030204" pitchFamily="49" charset="0"/>
              </a:rPr>
              <a:t>desc</a:t>
            </a:r>
            <a:r>
              <a:rPr lang="en-GB" b="0" dirty="0">
                <a:solidFill>
                  <a:srgbClr val="CE9178"/>
                </a:solidFill>
                <a:effectLst/>
                <a:latin typeface="Consolas" panose="020B0609020204030204" pitchFamily="49" charset="0"/>
              </a:rPr>
              <a:t>"</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"count"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true</a:t>
            </a:r>
            <a:endParaRPr lang="en-GB" b="0" dirty="0">
              <a:solidFill>
                <a:srgbClr val="D4D4D4"/>
              </a:solidFill>
              <a:effectLst/>
              <a:latin typeface="Consolas" panose="020B0609020204030204" pitchFamily="49" charset="0"/>
            </a:endParaRPr>
          </a:p>
          <a:p>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"search"</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tolkien</a:t>
            </a:r>
            <a:r>
              <a:rPr lang="en-GB" b="0" dirty="0">
                <a:solidFill>
                  <a:srgbClr val="CE9178"/>
                </a:solidFill>
                <a:effectLst/>
                <a:latin typeface="Consolas" panose="020B0609020204030204" pitchFamily="49" charset="0"/>
              </a:rPr>
              <a:t>"</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t>
            </a:r>
            <a:r>
              <a:rPr lang="en-GB" b="0" dirty="0" err="1">
                <a:solidFill>
                  <a:srgbClr val="9CDCFE"/>
                </a:solidFill>
                <a:effectLst/>
                <a:latin typeface="Consolas" panose="020B0609020204030204" pitchFamily="49" charset="0"/>
              </a:rPr>
              <a:t>queryType</a:t>
            </a:r>
            <a:r>
              <a:rPr lang="en-GB" b="0" dirty="0">
                <a:solidFill>
                  <a:srgbClr val="9CDCFE"/>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"semantic"</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t>
            </a:r>
            <a:r>
              <a:rPr lang="en-GB" b="0" dirty="0" err="1">
                <a:solidFill>
                  <a:srgbClr val="9CDCFE"/>
                </a:solidFill>
                <a:effectLst/>
                <a:latin typeface="Consolas" panose="020B0609020204030204" pitchFamily="49" charset="0"/>
              </a:rPr>
              <a:t>semanticConfiguration</a:t>
            </a:r>
            <a:r>
              <a:rPr lang="en-GB" b="0" dirty="0">
                <a:solidFill>
                  <a:srgbClr val="9CDCFE"/>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"books-index-semantic-config"</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"captions"</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"extractive"</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"answers"</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"extractive|count-3"</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a:t>
            </a:r>
            <a:r>
              <a:rPr lang="en-GB" b="0" dirty="0" err="1">
                <a:solidFill>
                  <a:srgbClr val="9CDCFE"/>
                </a:solidFill>
                <a:effectLst/>
                <a:latin typeface="Consolas" panose="020B0609020204030204" pitchFamily="49" charset="0"/>
              </a:rPr>
              <a:t>queryLanguage</a:t>
            </a:r>
            <a:r>
              <a:rPr lang="en-GB" b="0" dirty="0">
                <a:solidFill>
                  <a:srgbClr val="9CDCFE"/>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en</a:t>
            </a:r>
            <a:r>
              <a:rPr lang="en-GB" b="0" dirty="0">
                <a:solidFill>
                  <a:srgbClr val="CE9178"/>
                </a:solidFill>
                <a:effectLst/>
                <a:latin typeface="Consolas" panose="020B0609020204030204" pitchFamily="49" charset="0"/>
              </a:rPr>
              <a:t>-US"</a:t>
            </a:r>
            <a:endParaRPr lang="en-GB" b="0" dirty="0">
              <a:solidFill>
                <a:srgbClr val="D4D4D4"/>
              </a:solidFill>
              <a:effectLst/>
              <a:latin typeface="Consolas" panose="020B0609020204030204" pitchFamily="49" charset="0"/>
            </a:endParaRPr>
          </a:p>
          <a:p>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endParaRPr lang="en-GB" b="0" dirty="0">
              <a:solidFill>
                <a:srgbClr val="CCCCCC"/>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15</a:t>
            </a:fld>
            <a:endParaRPr lang="en-GB"/>
          </a:p>
        </p:txBody>
      </p:sp>
    </p:spTree>
    <p:extLst>
      <p:ext uri="{BB962C8B-B14F-4D97-AF65-F5344CB8AC3E}">
        <p14:creationId xmlns:p14="http://schemas.microsoft.com/office/powerpoint/2010/main" val="292782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Versión</a:t>
            </a:r>
            <a:r>
              <a:rPr lang="en-US" sz="1200" dirty="0"/>
              <a:t> </a:t>
            </a:r>
            <a:r>
              <a:rPr lang="en-US" sz="1200" dirty="0" err="1"/>
              <a:t>reducida</a:t>
            </a:r>
            <a:r>
              <a:rPr lang="en-US" sz="1200" dirty="0"/>
              <a:t>: es un motor de </a:t>
            </a:r>
            <a:r>
              <a:rPr lang="en-US" sz="1200" dirty="0" err="1"/>
              <a:t>búsqueda</a:t>
            </a:r>
            <a:r>
              <a:rPr lang="en-US" sz="1200" dirty="0"/>
              <a:t> </a:t>
            </a:r>
            <a:r>
              <a:rPr lang="en-US" sz="1200" dirty="0" err="1"/>
              <a:t>en</a:t>
            </a:r>
            <a:r>
              <a:rPr lang="en-US" sz="1200" dirty="0"/>
              <a:t> la </a:t>
            </a:r>
            <a:r>
              <a:rPr lang="en-US" sz="1200" dirty="0" err="1"/>
              <a:t>nube</a:t>
            </a:r>
            <a:r>
              <a:rPr lang="en-US" sz="1200" dirty="0"/>
              <a:t>. </a:t>
            </a:r>
            <a:r>
              <a:rPr lang="en-US" sz="1200" dirty="0" err="1"/>
              <a:t>Eso</a:t>
            </a:r>
            <a:r>
              <a:rPr lang="en-US" sz="1200" dirty="0"/>
              <a:t> </a:t>
            </a:r>
            <a:r>
              <a:rPr lang="en-US" sz="1200" dirty="0" err="1"/>
              <a:t>implica</a:t>
            </a:r>
            <a:r>
              <a:rPr lang="en-US" sz="1200" dirty="0"/>
              <a:t>: no </a:t>
            </a:r>
            <a:r>
              <a:rPr lang="en-US" sz="1200" dirty="0" err="1"/>
              <a:t>mantener</a:t>
            </a:r>
            <a:r>
              <a:rPr lang="en-US" sz="1200" dirty="0"/>
              <a:t>/</a:t>
            </a:r>
            <a:r>
              <a:rPr lang="en-US" sz="1200" dirty="0" err="1"/>
              <a:t>instalar</a:t>
            </a:r>
            <a:r>
              <a:rPr lang="en-US" sz="1200" dirty="0"/>
              <a:t>/</a:t>
            </a:r>
            <a:r>
              <a:rPr lang="en-US" sz="1200" dirty="0" err="1"/>
              <a:t>configurar</a:t>
            </a:r>
            <a:r>
              <a:rPr lang="en-US" sz="1200" dirty="0"/>
              <a:t> nada on 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GB" dirty="0"/>
              <a:t>Full text: son </a:t>
            </a:r>
            <a:r>
              <a:rPr lang="en-GB" dirty="0" err="1"/>
              <a:t>búsquedas</a:t>
            </a:r>
            <a:r>
              <a:rPr lang="en-GB" dirty="0"/>
              <a:t> </a:t>
            </a:r>
            <a:r>
              <a:rPr lang="en-GB" dirty="0" err="1"/>
              <a:t>muy</a:t>
            </a:r>
            <a:r>
              <a:rPr lang="en-GB" dirty="0"/>
              <a:t> </a:t>
            </a:r>
            <a:r>
              <a:rPr lang="en-GB" dirty="0" err="1"/>
              <a:t>eficientes</a:t>
            </a:r>
            <a:r>
              <a:rPr lang="en-GB" dirty="0"/>
              <a:t> </a:t>
            </a:r>
            <a:r>
              <a:rPr lang="en-GB" dirty="0" err="1"/>
              <a:t>en</a:t>
            </a:r>
            <a:r>
              <a:rPr lang="en-GB" dirty="0"/>
              <a:t> las que no es </a:t>
            </a:r>
            <a:r>
              <a:rPr lang="en-GB" dirty="0" err="1"/>
              <a:t>necesario</a:t>
            </a:r>
            <a:r>
              <a:rPr lang="en-GB" dirty="0"/>
              <a:t> que </a:t>
            </a:r>
            <a:r>
              <a:rPr lang="en-GB" dirty="0" err="1"/>
              <a:t>el</a:t>
            </a:r>
            <a:r>
              <a:rPr lang="en-GB" dirty="0"/>
              <a:t> </a:t>
            </a:r>
            <a:r>
              <a:rPr lang="en-GB" dirty="0" err="1"/>
              <a:t>término</a:t>
            </a:r>
            <a:r>
              <a:rPr lang="en-GB" dirty="0"/>
              <a:t> de </a:t>
            </a:r>
            <a:r>
              <a:rPr lang="en-GB" dirty="0" err="1"/>
              <a:t>búsqueda</a:t>
            </a:r>
            <a:r>
              <a:rPr lang="en-GB" dirty="0"/>
              <a:t> coincide. D</a:t>
            </a:r>
            <a:r>
              <a:rPr lang="es-ES" b="0" i="0" dirty="0" err="1">
                <a:solidFill>
                  <a:srgbClr val="E6E6E6"/>
                </a:solidFill>
                <a:effectLst/>
                <a:latin typeface="Segoe UI" panose="020B0502040204020203" pitchFamily="34" charset="0"/>
              </a:rPr>
              <a:t>ada</a:t>
            </a:r>
            <a:r>
              <a:rPr lang="es-ES" b="0" i="0" dirty="0">
                <a:solidFill>
                  <a:srgbClr val="E6E6E6"/>
                </a:solidFill>
                <a:effectLst/>
                <a:latin typeface="Segoe UI" panose="020B0502040204020203" pitchFamily="34" charset="0"/>
              </a:rPr>
              <a:t> una cadena de consulta “casa rural en la montaña cerca de un lago", nos lo va a encontrar aunque busquemos “casa lago rural”. Quita palabras irrelevantes como artículos, pasa a minúscula, quita caracteres especiales…</a:t>
            </a:r>
          </a:p>
          <a:p>
            <a:r>
              <a:rPr lang="es-ES" b="0" i="0" dirty="0">
                <a:solidFill>
                  <a:srgbClr val="E6E6E6"/>
                </a:solidFill>
                <a:effectLst/>
                <a:latin typeface="Segoe UI" panose="020B0502040204020203" pitchFamily="34" charset="0"/>
              </a:rPr>
              <a:t>Vectores: almacena representaciones numéricas del contenido</a:t>
            </a:r>
          </a:p>
          <a:p>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5</a:t>
            </a:fld>
            <a:endParaRPr lang="en-GB"/>
          </a:p>
        </p:txBody>
      </p:sp>
    </p:spTree>
    <p:extLst>
      <p:ext uri="{BB962C8B-B14F-4D97-AF65-F5344CB8AC3E}">
        <p14:creationId xmlns:p14="http://schemas.microsoft.com/office/powerpoint/2010/main" val="243047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E6E6E6"/>
                </a:solidFill>
                <a:effectLst/>
                <a:latin typeface="Segoe UI" panose="020B0502040204020203" pitchFamily="34" charset="0"/>
              </a:rPr>
              <a:t>Contenido heterogéneo: por ejemplo de dos </a:t>
            </a:r>
            <a:r>
              <a:rPr lang="es-ES" b="0" i="0" dirty="0" err="1">
                <a:solidFill>
                  <a:srgbClr val="E6E6E6"/>
                </a:solidFill>
                <a:effectLst/>
                <a:latin typeface="Segoe UI" panose="020B0502040204020203" pitchFamily="34" charset="0"/>
              </a:rPr>
              <a:t>bds</a:t>
            </a:r>
            <a:r>
              <a:rPr lang="es-ES" b="0" i="0" dirty="0">
                <a:solidFill>
                  <a:srgbClr val="E6E6E6"/>
                </a:solidFill>
                <a:effectLst/>
                <a:latin typeface="Segoe UI" panose="020B0502040204020203" pitchFamily="34" charset="0"/>
              </a:rPr>
              <a:t> con distinta estructura, o de </a:t>
            </a:r>
            <a:r>
              <a:rPr lang="es-ES" b="0" i="0" dirty="0" err="1">
                <a:solidFill>
                  <a:srgbClr val="E6E6E6"/>
                </a:solidFill>
                <a:effectLst/>
                <a:latin typeface="Segoe UI" panose="020B0502040204020203" pitchFamily="34" charset="0"/>
              </a:rPr>
              <a:t>cosmosDb</a:t>
            </a:r>
            <a:r>
              <a:rPr lang="es-ES" b="0" i="0" dirty="0">
                <a:solidFill>
                  <a:srgbClr val="E6E6E6"/>
                </a:solidFill>
                <a:effectLst/>
                <a:latin typeface="Segoe UI" panose="020B0502040204020203" pitchFamily="34" charset="0"/>
              </a:rPr>
              <a:t> o un blob </a:t>
            </a:r>
            <a:r>
              <a:rPr lang="es-ES" b="0" i="0" dirty="0" err="1">
                <a:solidFill>
                  <a:srgbClr val="E6E6E6"/>
                </a:solidFill>
                <a:effectLst/>
                <a:latin typeface="Segoe UI" panose="020B0502040204020203" pitchFamily="34" charset="0"/>
              </a:rPr>
              <a:t>storage</a:t>
            </a:r>
            <a:r>
              <a:rPr lang="es-ES" b="0" i="0" dirty="0">
                <a:solidFill>
                  <a:srgbClr val="E6E6E6"/>
                </a:solidFill>
                <a:effectLst/>
                <a:latin typeface="Segoe UI" panose="020B0502040204020203" pitchFamily="34" charset="0"/>
              </a:rPr>
              <a:t> (como texto o con formato: </a:t>
            </a:r>
            <a:r>
              <a:rPr lang="es-ES" b="0" i="0" dirty="0" err="1">
                <a:solidFill>
                  <a:srgbClr val="E6E6E6"/>
                </a:solidFill>
                <a:effectLst/>
                <a:latin typeface="Segoe UI" panose="020B0502040204020203" pitchFamily="34" charset="0"/>
              </a:rPr>
              <a:t>csv</a:t>
            </a:r>
            <a:r>
              <a:rPr lang="es-ES" b="0" i="0" dirty="0">
                <a:solidFill>
                  <a:srgbClr val="E6E6E6"/>
                </a:solidFill>
                <a:effectLst/>
                <a:latin typeface="Segoe UI" panose="020B0502040204020203" pitchFamily="34" charset="0"/>
              </a:rPr>
              <a:t> o </a:t>
            </a:r>
            <a:r>
              <a:rPr lang="es-ES" b="0" i="0" dirty="0" err="1">
                <a:solidFill>
                  <a:srgbClr val="E6E6E6"/>
                </a:solidFill>
                <a:effectLst/>
                <a:latin typeface="Segoe UI" panose="020B0502040204020203" pitchFamily="34" charset="0"/>
              </a:rPr>
              <a:t>json</a:t>
            </a:r>
            <a:r>
              <a:rPr lang="es-ES" b="0" i="0" dirty="0">
                <a:solidFill>
                  <a:srgbClr val="E6E6E6"/>
                </a:solidFill>
                <a:effectLst/>
                <a:latin typeface="Segoe UI" panose="020B0502040204020203" pitchFamily="34" charset="0"/>
              </a:rPr>
              <a:t>)</a:t>
            </a:r>
          </a:p>
          <a:p>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Orden de relevancia: “casa rural lago” tiene más relevancia que “casa rural”. De hecho se pueden establecer “score </a:t>
            </a:r>
            <a:r>
              <a:rPr lang="es-ES" b="0" i="0" dirty="0" err="1">
                <a:solidFill>
                  <a:srgbClr val="E6E6E6"/>
                </a:solidFill>
                <a:effectLst/>
                <a:latin typeface="Segoe UI" panose="020B0502040204020203" pitchFamily="34" charset="0"/>
              </a:rPr>
              <a:t>profiles</a:t>
            </a:r>
            <a:r>
              <a:rPr lang="es-ES" b="0" i="0" dirty="0">
                <a:solidFill>
                  <a:srgbClr val="E6E6E6"/>
                </a:solidFill>
                <a:effectLst/>
                <a:latin typeface="Segoe UI" panose="020B0502040204020203" pitchFamily="34" charset="0"/>
              </a:rPr>
              <a:t>” para potenciar algunos términos. Usa algoritmo </a:t>
            </a:r>
            <a:r>
              <a:rPr lang="en-GB" b="0" i="0" dirty="0">
                <a:solidFill>
                  <a:srgbClr val="171717"/>
                </a:solidFill>
                <a:effectLst/>
                <a:latin typeface="-apple-system"/>
              </a:rPr>
              <a:t>BM25.</a:t>
            </a:r>
            <a:endParaRPr lang="es-ES" b="0" i="0" dirty="0">
              <a:solidFill>
                <a:srgbClr val="E6E6E6"/>
              </a:solidFill>
              <a:effectLst/>
              <a:latin typeface="Segoe UI" panose="020B0502040204020203" pitchFamily="34" charset="0"/>
            </a:endParaRPr>
          </a:p>
          <a:p>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Análisis </a:t>
            </a:r>
            <a:r>
              <a:rPr lang="es-ES" b="0" i="0" dirty="0" err="1">
                <a:solidFill>
                  <a:srgbClr val="E6E6E6"/>
                </a:solidFill>
                <a:effectLst/>
                <a:latin typeface="Segoe UI" panose="020B0502040204020203" pitchFamily="34" charset="0"/>
              </a:rPr>
              <a:t>lingüistico</a:t>
            </a:r>
            <a:r>
              <a:rPr lang="es-ES" b="0" i="0" dirty="0">
                <a:solidFill>
                  <a:srgbClr val="E6E6E6"/>
                </a:solidFill>
                <a:effectLst/>
                <a:latin typeface="Segoe UI" panose="020B0502040204020203" pitchFamily="34" charset="0"/>
              </a:rPr>
              <a:t>: tenemos </a:t>
            </a:r>
            <a:r>
              <a:rPr lang="es-ES" b="0" i="0" dirty="0" err="1">
                <a:solidFill>
                  <a:srgbClr val="E6E6E6"/>
                </a:solidFill>
                <a:effectLst/>
                <a:latin typeface="Segoe UI" panose="020B0502040204020203" pitchFamily="34" charset="0"/>
              </a:rPr>
              <a:t>analyzes</a:t>
            </a:r>
            <a:r>
              <a:rPr lang="es-ES" b="0" i="0" dirty="0">
                <a:solidFill>
                  <a:srgbClr val="E6E6E6"/>
                </a:solidFill>
                <a:effectLst/>
                <a:latin typeface="Segoe UI" panose="020B0502040204020203" pitchFamily="34" charset="0"/>
              </a:rPr>
              <a:t> tanto de </a:t>
            </a:r>
            <a:r>
              <a:rPr lang="es-ES" b="0" i="0" dirty="0" err="1">
                <a:solidFill>
                  <a:srgbClr val="E6E6E6"/>
                </a:solidFill>
                <a:effectLst/>
                <a:latin typeface="Segoe UI" panose="020B0502040204020203" pitchFamily="34" charset="0"/>
              </a:rPr>
              <a:t>Lucene</a:t>
            </a:r>
            <a:r>
              <a:rPr lang="es-ES" b="0" i="0" dirty="0">
                <a:solidFill>
                  <a:srgbClr val="E6E6E6"/>
                </a:solidFill>
                <a:effectLst/>
                <a:latin typeface="Segoe UI" panose="020B0502040204020203" pitchFamily="34" charset="0"/>
              </a:rPr>
              <a:t> como de Microsoft para distintos idiomas. Por ejemplo encontrará “</a:t>
            </a:r>
            <a:r>
              <a:rPr lang="es-ES" b="0" i="0" dirty="0" err="1">
                <a:solidFill>
                  <a:srgbClr val="E6E6E6"/>
                </a:solidFill>
                <a:effectLst/>
                <a:latin typeface="Segoe UI" panose="020B0502040204020203" pitchFamily="34" charset="0"/>
              </a:rPr>
              <a:t>tooth</a:t>
            </a:r>
            <a:r>
              <a:rPr lang="es-ES" b="0" i="0" dirty="0">
                <a:solidFill>
                  <a:srgbClr val="E6E6E6"/>
                </a:solidFill>
                <a:effectLst/>
                <a:latin typeface="Segoe UI" panose="020B0502040204020203" pitchFamily="34" charset="0"/>
              </a:rPr>
              <a:t>” aunque busques “</a:t>
            </a:r>
            <a:r>
              <a:rPr lang="es-ES" b="0" i="0" dirty="0" err="1">
                <a:solidFill>
                  <a:srgbClr val="E6E6E6"/>
                </a:solidFill>
                <a:effectLst/>
                <a:latin typeface="Segoe UI" panose="020B0502040204020203" pitchFamily="34" charset="0"/>
              </a:rPr>
              <a:t>teeth</a:t>
            </a:r>
            <a:r>
              <a:rPr lang="es-ES" b="0" i="0" dirty="0">
                <a:solidFill>
                  <a:srgbClr val="E6E6E6"/>
                </a:solidFill>
                <a:effectLst/>
                <a:latin typeface="Segoe UI" panose="020B0502040204020203" pitchFamily="34" charset="0"/>
              </a:rPr>
              <a:t>”.</a:t>
            </a:r>
          </a:p>
          <a:p>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Cuando no usarlo: </a:t>
            </a:r>
          </a:p>
          <a:p>
            <a:pPr marL="171450" indent="-171450">
              <a:buFont typeface="Arial" panose="020B0604020202020204" pitchFamily="34" charset="0"/>
              <a:buChar char="•"/>
            </a:pPr>
            <a:r>
              <a:rPr lang="es-ES" b="0" i="0" dirty="0" err="1">
                <a:solidFill>
                  <a:srgbClr val="E6E6E6"/>
                </a:solidFill>
                <a:effectLst/>
                <a:latin typeface="Segoe UI" panose="020B0502040204020203" pitchFamily="34" charset="0"/>
              </a:rPr>
              <a:t>Delay</a:t>
            </a:r>
            <a:r>
              <a:rPr lang="es-ES" b="0" i="0" dirty="0">
                <a:solidFill>
                  <a:srgbClr val="E6E6E6"/>
                </a:solidFill>
                <a:effectLst/>
                <a:latin typeface="Segoe UI" panose="020B0502040204020203" pitchFamily="34" charset="0"/>
              </a:rPr>
              <a:t>: no es en tiempo real, hay un </a:t>
            </a:r>
            <a:r>
              <a:rPr lang="es-ES" b="0" i="0" dirty="0" err="1">
                <a:solidFill>
                  <a:srgbClr val="E6E6E6"/>
                </a:solidFill>
                <a:effectLst/>
                <a:latin typeface="Segoe UI" panose="020B0502040204020203" pitchFamily="34" charset="0"/>
              </a:rPr>
              <a:t>delay</a:t>
            </a:r>
            <a:r>
              <a:rPr lang="es-ES" b="0" i="0" dirty="0">
                <a:solidFill>
                  <a:srgbClr val="E6E6E6"/>
                </a:solidFill>
                <a:effectLst/>
                <a:latin typeface="Segoe UI" panose="020B0502040204020203" pitchFamily="34" charset="0"/>
              </a:rPr>
              <a:t>. El tiempo de indexación automático mínimo es 5 minutos, aunque hay una forma de reducirlo.</a:t>
            </a:r>
          </a:p>
          <a:p>
            <a:pPr marL="171450" indent="-171450">
              <a:buFont typeface="Arial" panose="020B0604020202020204" pitchFamily="34" charset="0"/>
              <a:buChar char="•"/>
            </a:pPr>
            <a:r>
              <a:rPr lang="es-ES" b="0" i="0" dirty="0">
                <a:solidFill>
                  <a:srgbClr val="E6E6E6"/>
                </a:solidFill>
                <a:effectLst/>
                <a:latin typeface="Segoe UI" panose="020B0502040204020203" pitchFamily="34" charset="0"/>
              </a:rPr>
              <a:t>Coste: ¿para qué pagar por algo que no necesitas? Es como tener un Ferrari para ir al supermercado.</a:t>
            </a:r>
          </a:p>
        </p:txBody>
      </p:sp>
      <p:sp>
        <p:nvSpPr>
          <p:cNvPr id="4" name="Slide Number Placeholder 3"/>
          <p:cNvSpPr>
            <a:spLocks noGrp="1"/>
          </p:cNvSpPr>
          <p:nvPr>
            <p:ph type="sldNum" sz="quarter" idx="5"/>
          </p:nvPr>
        </p:nvSpPr>
        <p:spPr/>
        <p:txBody>
          <a:bodyPr/>
          <a:lstStyle/>
          <a:p>
            <a:fld id="{3ACD4A99-EA96-4F31-8FA1-3E38ADAB9696}" type="slidenum">
              <a:rPr lang="en-GB" smtClean="0"/>
              <a:t>6</a:t>
            </a:fld>
            <a:endParaRPr lang="en-GB"/>
          </a:p>
        </p:txBody>
      </p:sp>
    </p:spTree>
    <p:extLst>
      <p:ext uri="{BB962C8B-B14F-4D97-AF65-F5344CB8AC3E}">
        <p14:creationId xmlns:p14="http://schemas.microsoft.com/office/powerpoint/2010/main" val="330421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Tenemos</a:t>
            </a:r>
            <a:r>
              <a:rPr lang="en-GB" dirty="0"/>
              <a:t> un motor de </a:t>
            </a:r>
            <a:r>
              <a:rPr lang="en-GB" dirty="0" err="1"/>
              <a:t>indexación</a:t>
            </a:r>
            <a:r>
              <a:rPr lang="en-GB" dirty="0"/>
              <a:t> y un motor de consulta</a:t>
            </a:r>
          </a:p>
          <a:p>
            <a:endParaRPr lang="en-GB" dirty="0"/>
          </a:p>
          <a:p>
            <a:r>
              <a:rPr lang="en-GB" dirty="0"/>
              <a:t>Un documento de </a:t>
            </a:r>
            <a:r>
              <a:rPr lang="en-GB" dirty="0" err="1"/>
              <a:t>búsqueda</a:t>
            </a:r>
            <a:r>
              <a:rPr lang="en-GB" dirty="0"/>
              <a:t> es </a:t>
            </a:r>
            <a:r>
              <a:rPr lang="en-GB" dirty="0" err="1"/>
              <a:t>una</a:t>
            </a:r>
            <a:r>
              <a:rPr lang="en-GB" dirty="0"/>
              <a:t> </a:t>
            </a:r>
            <a:r>
              <a:rPr lang="en-GB" dirty="0" err="1"/>
              <a:t>unidad</a:t>
            </a:r>
            <a:r>
              <a:rPr lang="en-GB" dirty="0"/>
              <a:t> de </a:t>
            </a:r>
            <a:r>
              <a:rPr lang="en-GB" dirty="0" err="1"/>
              <a:t>información</a:t>
            </a:r>
            <a:r>
              <a:rPr lang="en-GB" dirty="0"/>
              <a:t>. Por </a:t>
            </a:r>
            <a:r>
              <a:rPr lang="en-GB" dirty="0" err="1"/>
              <a:t>ejemplo</a:t>
            </a:r>
            <a:r>
              <a:rPr lang="en-GB" dirty="0"/>
              <a:t> </a:t>
            </a:r>
            <a:r>
              <a:rPr lang="en-GB" dirty="0" err="1"/>
              <a:t>si</a:t>
            </a:r>
            <a:r>
              <a:rPr lang="en-GB" dirty="0"/>
              <a:t> temenos </a:t>
            </a:r>
            <a:r>
              <a:rPr lang="en-GB" dirty="0" err="1"/>
              <a:t>una</a:t>
            </a:r>
            <a:r>
              <a:rPr lang="en-GB" dirty="0"/>
              <a:t> bd de </a:t>
            </a:r>
            <a:r>
              <a:rPr lang="en-GB" dirty="0" err="1"/>
              <a:t>restaurantes</a:t>
            </a:r>
            <a:r>
              <a:rPr lang="en-GB" dirty="0"/>
              <a:t> </a:t>
            </a:r>
            <a:r>
              <a:rPr lang="en-GB" dirty="0" err="1"/>
              <a:t>cada</a:t>
            </a:r>
            <a:r>
              <a:rPr lang="en-GB" dirty="0"/>
              <a:t> restaurant </a:t>
            </a:r>
            <a:r>
              <a:rPr lang="en-GB" dirty="0" err="1"/>
              <a:t>será</a:t>
            </a:r>
            <a:r>
              <a:rPr lang="en-GB" dirty="0"/>
              <a:t> un documento</a:t>
            </a:r>
          </a:p>
          <a:p>
            <a:endParaRPr lang="en-GB" dirty="0"/>
          </a:p>
          <a:p>
            <a:r>
              <a:rPr lang="en-GB" dirty="0"/>
              <a:t>En </a:t>
            </a:r>
            <a:r>
              <a:rPr lang="en-GB" dirty="0" err="1"/>
              <a:t>este</a:t>
            </a:r>
            <a:r>
              <a:rPr lang="en-GB" dirty="0"/>
              <a:t> </a:t>
            </a:r>
            <a:r>
              <a:rPr lang="en-GB" dirty="0" err="1"/>
              <a:t>momento</a:t>
            </a:r>
            <a:r>
              <a:rPr lang="en-GB" dirty="0"/>
              <a:t> </a:t>
            </a:r>
            <a:r>
              <a:rPr lang="en-GB" dirty="0" err="1"/>
              <a:t>hacemos</a:t>
            </a:r>
            <a:r>
              <a:rPr lang="en-GB" dirty="0"/>
              <a:t> </a:t>
            </a:r>
            <a:r>
              <a:rPr lang="en-GB" dirty="0" err="1"/>
              <a:t>una</a:t>
            </a:r>
            <a:r>
              <a:rPr lang="en-GB" dirty="0"/>
              <a:t> </a:t>
            </a:r>
            <a:r>
              <a:rPr lang="en-GB" dirty="0" err="1"/>
              <a:t>pausa</a:t>
            </a:r>
            <a:r>
              <a:rPr lang="en-GB" dirty="0"/>
              <a:t> </a:t>
            </a:r>
            <a:r>
              <a:rPr lang="en-GB" dirty="0" err="1"/>
              <a:t>en</a:t>
            </a:r>
            <a:r>
              <a:rPr lang="en-GB" dirty="0"/>
              <a:t> la </a:t>
            </a:r>
            <a:r>
              <a:rPr lang="en-GB" dirty="0" err="1"/>
              <a:t>presentación</a:t>
            </a:r>
            <a:r>
              <a:rPr lang="en-GB" dirty="0"/>
              <a:t> y </a:t>
            </a:r>
            <a:r>
              <a:rPr lang="en-GB" dirty="0" err="1"/>
              <a:t>os</a:t>
            </a:r>
            <a:r>
              <a:rPr lang="en-GB" dirty="0"/>
              <a:t> </a:t>
            </a:r>
            <a:r>
              <a:rPr lang="en-GB" dirty="0" err="1"/>
              <a:t>enseño</a:t>
            </a:r>
            <a:r>
              <a:rPr lang="en-GB" dirty="0"/>
              <a:t> un </a:t>
            </a:r>
            <a:r>
              <a:rPr lang="en-GB" dirty="0" err="1"/>
              <a:t>recurso</a:t>
            </a:r>
            <a:r>
              <a:rPr lang="en-GB" dirty="0"/>
              <a:t> real. </a:t>
            </a:r>
            <a:r>
              <a:rPr lang="en-GB" dirty="0" err="1"/>
              <a:t>Muestro</a:t>
            </a:r>
            <a:r>
              <a:rPr lang="en-GB" dirty="0"/>
              <a:t>, data sources, </a:t>
            </a:r>
          </a:p>
        </p:txBody>
      </p:sp>
      <p:sp>
        <p:nvSpPr>
          <p:cNvPr id="4" name="Slide Number Placeholder 3"/>
          <p:cNvSpPr>
            <a:spLocks noGrp="1"/>
          </p:cNvSpPr>
          <p:nvPr>
            <p:ph type="sldNum" sz="quarter" idx="5"/>
          </p:nvPr>
        </p:nvSpPr>
        <p:spPr/>
        <p:txBody>
          <a:bodyPr/>
          <a:lstStyle/>
          <a:p>
            <a:fld id="{3ACD4A99-EA96-4F31-8FA1-3E38ADAB9696}" type="slidenum">
              <a:rPr lang="en-GB" smtClean="0"/>
              <a:t>8</a:t>
            </a:fld>
            <a:endParaRPr lang="en-GB"/>
          </a:p>
        </p:txBody>
      </p:sp>
    </p:spTree>
    <p:extLst>
      <p:ext uri="{BB962C8B-B14F-4D97-AF65-F5344CB8AC3E}">
        <p14:creationId xmlns:p14="http://schemas.microsoft.com/office/powerpoint/2010/main" val="197520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E6E6E6"/>
                </a:solidFill>
                <a:effectLst/>
                <a:latin typeface="Segoe UI" panose="020B0502040204020203" pitchFamily="34" charset="0"/>
              </a:rPr>
              <a:t>Analyze</a:t>
            </a:r>
            <a:r>
              <a:rPr lang="en-GB" b="0" i="0" dirty="0">
                <a:solidFill>
                  <a:srgbClr val="E6E6E6"/>
                </a:solidFill>
                <a:effectLst/>
                <a:latin typeface="Segoe UI" panose="020B0502040204020203" pitchFamily="34" charset="0"/>
              </a:rPr>
              <a:t> text API: </a:t>
            </a:r>
            <a:r>
              <a:rPr lang="en-GB" dirty="0"/>
              <a:t>https://learn.microsoft.com/en-us/rest/api/searchservice/test-analyzer</a:t>
            </a:r>
            <a:endParaRPr lang="en-GB" b="0" i="0" dirty="0">
              <a:solidFill>
                <a:srgbClr val="E6E6E6"/>
              </a:solidFill>
              <a:effectLst/>
              <a:latin typeface="Segoe UI" panose="020B0502040204020203" pitchFamily="34" charset="0"/>
            </a:endParaRPr>
          </a:p>
          <a:p>
            <a:r>
              <a:rPr lang="en-GB" b="0" i="0" dirty="0">
                <a:solidFill>
                  <a:srgbClr val="E6E6E6"/>
                </a:solidFill>
                <a:effectLst/>
                <a:latin typeface="Segoe UI" panose="020B0502040204020203" pitchFamily="34" charset="0"/>
              </a:rPr>
              <a:t>Analyzer </a:t>
            </a:r>
            <a:r>
              <a:rPr lang="en-GB" b="0" i="0" dirty="0" err="1">
                <a:solidFill>
                  <a:srgbClr val="E6E6E6"/>
                </a:solidFill>
                <a:effectLst/>
                <a:latin typeface="Segoe UI" panose="020B0502040204020203" pitchFamily="34" charset="0"/>
              </a:rPr>
              <a:t>léxico</a:t>
            </a:r>
            <a:r>
              <a:rPr lang="en-GB" b="0" i="0" dirty="0">
                <a:solidFill>
                  <a:srgbClr val="E6E6E6"/>
                </a:solidFill>
                <a:effectLst/>
                <a:latin typeface="Segoe UI" panose="020B0502040204020203" pitchFamily="34" charset="0"/>
              </a:rPr>
              <a:t>: https://learn.microsoft.com/en-us/azure/search/search-analyzers#default-analyzer</a:t>
            </a:r>
          </a:p>
        </p:txBody>
      </p:sp>
      <p:sp>
        <p:nvSpPr>
          <p:cNvPr id="4" name="Slide Number Placeholder 3"/>
          <p:cNvSpPr>
            <a:spLocks noGrp="1"/>
          </p:cNvSpPr>
          <p:nvPr>
            <p:ph type="sldNum" sz="quarter" idx="5"/>
          </p:nvPr>
        </p:nvSpPr>
        <p:spPr/>
        <p:txBody>
          <a:bodyPr/>
          <a:lstStyle/>
          <a:p>
            <a:fld id="{3ACD4A99-EA96-4F31-8FA1-3E38ADAB9696}" type="slidenum">
              <a:rPr lang="en-GB" smtClean="0"/>
              <a:t>9</a:t>
            </a:fld>
            <a:endParaRPr lang="en-GB"/>
          </a:p>
        </p:txBody>
      </p:sp>
    </p:spTree>
    <p:extLst>
      <p:ext uri="{BB962C8B-B14F-4D97-AF65-F5344CB8AC3E}">
        <p14:creationId xmlns:p14="http://schemas.microsoft.com/office/powerpoint/2010/main" val="34252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6E6E6"/>
                </a:solidFill>
                <a:effectLst/>
                <a:latin typeface="Segoe UI" panose="020B0502040204020203" pitchFamily="34" charset="0"/>
              </a:rPr>
              <a:t>Azure AI Search </a:t>
            </a:r>
            <a:r>
              <a:rPr lang="en-GB" b="0" i="0" dirty="0" err="1">
                <a:solidFill>
                  <a:srgbClr val="E6E6E6"/>
                </a:solidFill>
                <a:effectLst/>
                <a:latin typeface="Segoe UI" panose="020B0502040204020203" pitchFamily="34" charset="0"/>
              </a:rPr>
              <a:t>incorpora</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muchos</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analyzers</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Aparte</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podemos</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crear</a:t>
            </a:r>
            <a:r>
              <a:rPr lang="en-GB" b="0" i="0" dirty="0">
                <a:solidFill>
                  <a:srgbClr val="E6E6E6"/>
                </a:solidFill>
                <a:effectLst/>
                <a:latin typeface="Segoe UI" panose="020B0502040204020203" pitchFamily="34" charset="0"/>
              </a:rPr>
              <a:t> </a:t>
            </a:r>
            <a:r>
              <a:rPr lang="en-GB" b="0" i="0" dirty="0" err="1">
                <a:solidFill>
                  <a:srgbClr val="E6E6E6"/>
                </a:solidFill>
                <a:effectLst/>
                <a:latin typeface="Segoe UI" panose="020B0502040204020203" pitchFamily="34" charset="0"/>
              </a:rPr>
              <a:t>los</a:t>
            </a:r>
            <a:r>
              <a:rPr lang="en-GB" b="0" i="0" dirty="0">
                <a:solidFill>
                  <a:srgbClr val="E6E6E6"/>
                </a:solidFill>
                <a:effectLst/>
                <a:latin typeface="Segoe UI" panose="020B0502040204020203" pitchFamily="34" charset="0"/>
              </a:rPr>
              <a:t> nuestros.</a:t>
            </a:r>
          </a:p>
          <a:p>
            <a:endParaRPr lang="en-GB"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err="1">
                <a:solidFill>
                  <a:srgbClr val="E6E6E6"/>
                </a:solidFill>
                <a:effectLst/>
                <a:latin typeface="Segoe UI" panose="020B0502040204020203" pitchFamily="34" charset="0"/>
              </a:rPr>
              <a:t>Language</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analyzer</a:t>
            </a:r>
            <a:r>
              <a:rPr lang="es-ES" b="0" i="0" dirty="0">
                <a:solidFill>
                  <a:srgbClr val="E6E6E6"/>
                </a:solidFill>
                <a:effectLst/>
                <a:latin typeface="Segoe UI" panose="020B0502040204020203" pitchFamily="34" charset="0"/>
              </a:rPr>
              <a:t> realiza un análisis léxico mediante las reglas lingüísticas del idioma. Se debe usar cuando el reconocimiento de la estructura de palabras agrega valor al análisis de texto. Un ejemplo común es la asociación de formas de verbo irregulares ("traer" y "trajo") o nombres en masculino y femenino ("emperador" y "emperatriz").</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6E6E6"/>
                </a:solidFill>
                <a:effectLst/>
                <a:latin typeface="Segoe UI" panose="020B0502040204020203" pitchFamily="34" charset="0"/>
              </a:rPr>
              <a:t>Enseñar: </a:t>
            </a:r>
            <a:r>
              <a:rPr lang="es-ES" b="0" i="0" dirty="0" err="1">
                <a:solidFill>
                  <a:srgbClr val="E6E6E6"/>
                </a:solidFill>
                <a:effectLst/>
                <a:latin typeface="Segoe UI" panose="020B0502040204020203" pitchFamily="34" charset="0"/>
              </a:rPr>
              <a:t>es.Microsoft</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en.Microsoft</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de.Microsoft</a:t>
            </a:r>
            <a:r>
              <a:rPr lang="es-ES" b="0" i="0" dirty="0">
                <a:solidFill>
                  <a:srgbClr val="E6E6E6"/>
                </a:solidFill>
                <a:effectLst/>
                <a:latin typeface="Segoe UI" panose="020B0502040204020203" pitchFamily="34" charset="0"/>
              </a:rPr>
              <a:t> (Müller),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6E6E6"/>
                </a:solidFill>
                <a:effectLst/>
                <a:latin typeface="Segoe UI" panose="020B0502040204020203" pitchFamily="34" charset="0"/>
              </a:rPr>
              <a:t>También para lenguajes orientales en los que los espacios pueden no separar palabras, o tener frases enteras sin espacios.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E6E6E6"/>
                </a:solidFill>
                <a:effectLst/>
                <a:latin typeface="SFMono-Regular"/>
              </a:rPr>
              <a:t>これは私たちの銀河系の中ではもっとも重く明るいクラスの球状星団です。 </a:t>
            </a:r>
            <a:r>
              <a:rPr lang="en-GB" altLang="ja-JP" b="0" i="0" dirty="0">
                <a:solidFill>
                  <a:srgbClr val="E6E6E6"/>
                </a:solidFill>
                <a:effectLst/>
                <a:latin typeface="SFMono-Regular"/>
              </a:rPr>
              <a:t>(</a:t>
            </a:r>
            <a:r>
              <a:rPr lang="en-GB" dirty="0" err="1">
                <a:effectLst/>
              </a:rPr>
              <a:t>ja.microsoft</a:t>
            </a:r>
            <a:r>
              <a:rPr lang="en-GB" dirty="0">
                <a:effectLst/>
              </a:rPr>
              <a:t>)</a:t>
            </a:r>
            <a:endParaRPr lang="es-ES" b="0" i="0" dirty="0">
              <a:solidFill>
                <a:srgbClr val="E6E6E6"/>
              </a:solidFill>
              <a:effectLst/>
              <a:latin typeface="Segoe UI" panose="020B0502040204020203" pitchFamily="34" charset="0"/>
            </a:endParaRPr>
          </a:p>
          <a:p>
            <a:r>
              <a:rPr lang="es-ES" b="0" i="0" dirty="0" err="1">
                <a:solidFill>
                  <a:srgbClr val="E6E6E6"/>
                </a:solidFill>
                <a:effectLst/>
                <a:latin typeface="Segoe UI" panose="020B0502040204020203" pitchFamily="34" charset="0"/>
              </a:rPr>
              <a:t>Lucene</a:t>
            </a:r>
            <a:r>
              <a:rPr lang="es-ES" b="0" i="0" dirty="0">
                <a:solidFill>
                  <a:srgbClr val="E6E6E6"/>
                </a:solidFill>
                <a:effectLst/>
                <a:latin typeface="Segoe UI" panose="020B0502040204020203" pitchFamily="34" charset="0"/>
              </a:rPr>
              <a:t> es código abierto y rápidos. Microsoft son más pesados pero con capacidades más avanzadas.</a:t>
            </a:r>
          </a:p>
          <a:p>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Ejemplos de </a:t>
            </a:r>
            <a:r>
              <a:rPr lang="es-ES" b="0" i="0" dirty="0" err="1">
                <a:solidFill>
                  <a:srgbClr val="E6E6E6"/>
                </a:solidFill>
                <a:effectLst/>
                <a:latin typeface="Segoe UI" panose="020B0502040204020203" pitchFamily="34" charset="0"/>
              </a:rPr>
              <a:t>custom</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analyzer</a:t>
            </a:r>
            <a:r>
              <a:rPr lang="es-ES" b="0" i="0" dirty="0">
                <a:solidFill>
                  <a:srgbClr val="E6E6E6"/>
                </a:solidFill>
                <a:effectLst/>
                <a:latin typeface="Segoe UI" panose="020B0502040204020203" pitchFamily="34" charset="0"/>
              </a:rPr>
              <a:t>: búsqueda fonética, enseñar </a:t>
            </a:r>
            <a:r>
              <a:rPr lang="es-ES" b="0" i="0" dirty="0" err="1">
                <a:solidFill>
                  <a:srgbClr val="E6E6E6"/>
                </a:solidFill>
                <a:effectLst/>
                <a:latin typeface="Segoe UI" panose="020B0502040204020203" pitchFamily="34" charset="0"/>
              </a:rPr>
              <a:t>dot_analyzers</a:t>
            </a:r>
            <a:r>
              <a:rPr lang="es-ES" b="0" i="0" dirty="0">
                <a:solidFill>
                  <a:srgbClr val="E6E6E6"/>
                </a:solidFill>
                <a:effectLst/>
                <a:latin typeface="Segoe UI" panose="020B0502040204020203" pitchFamily="34" charset="0"/>
              </a:rPr>
              <a:t> para quitar puntos (123.456-XYZ crea dos tokens cuando nosotros necesitábamos 3: 123, 456 y XYZ)</a:t>
            </a:r>
          </a:p>
          <a:p>
            <a:endParaRPr lang="es-ES" b="0" i="0" dirty="0">
              <a:solidFill>
                <a:srgbClr val="E6E6E6"/>
              </a:solidFill>
              <a:effectLst/>
              <a:latin typeface="Segoe UI" panose="020B0502040204020203" pitchFamily="34" charset="0"/>
            </a:endParaRPr>
          </a:p>
          <a:p>
            <a:r>
              <a:rPr lang="es-ES" b="0" i="0" dirty="0" err="1">
                <a:solidFill>
                  <a:srgbClr val="E6E6E6"/>
                </a:solidFill>
                <a:effectLst/>
                <a:latin typeface="Segoe UI" panose="020B0502040204020203" pitchFamily="34" charset="0"/>
              </a:rPr>
              <a:t>Tokenizers</a:t>
            </a:r>
            <a:r>
              <a:rPr lang="es-ES" b="0" i="0" dirty="0">
                <a:solidFill>
                  <a:srgbClr val="E6E6E6"/>
                </a:solidFill>
                <a:effectLst/>
                <a:latin typeface="Segoe UI" panose="020B0502040204020203" pitchFamily="34" charset="0"/>
              </a:rPr>
              <a:t>: enseñar </a:t>
            </a:r>
            <a:r>
              <a:rPr lang="es-ES" b="0" i="0" dirty="0" err="1">
                <a:solidFill>
                  <a:srgbClr val="E6E6E6"/>
                </a:solidFill>
                <a:effectLst/>
                <a:latin typeface="Segoe UI" panose="020B0502040204020203" pitchFamily="34" charset="0"/>
              </a:rPr>
              <a:t>keyword</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ngram</a:t>
            </a:r>
            <a:endParaRPr lang="es-ES" b="0" i="0" dirty="0">
              <a:solidFill>
                <a:srgbClr val="E6E6E6"/>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10</a:t>
            </a:fld>
            <a:endParaRPr lang="en-GB"/>
          </a:p>
        </p:txBody>
      </p:sp>
    </p:spTree>
    <p:extLst>
      <p:ext uri="{BB962C8B-B14F-4D97-AF65-F5344CB8AC3E}">
        <p14:creationId xmlns:p14="http://schemas.microsoft.com/office/powerpoint/2010/main" val="331674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err="1">
                <a:solidFill>
                  <a:srgbClr val="E6E6E6"/>
                </a:solidFill>
                <a:effectLst/>
                <a:latin typeface="Segoe UI" panose="020B0502040204020203" pitchFamily="34" charset="0"/>
              </a:rPr>
              <a:t>Images</a:t>
            </a:r>
            <a:r>
              <a:rPr lang="es-ES" b="0" i="0" dirty="0">
                <a:solidFill>
                  <a:srgbClr val="E6E6E6"/>
                </a:solidFill>
                <a:effectLst/>
                <a:latin typeface="Segoe UI" panose="020B0502040204020203" pitchFamily="34" charset="0"/>
              </a:rPr>
              <a:t> </a:t>
            </a:r>
            <a:r>
              <a:rPr lang="es-ES" b="0" i="0" dirty="0" err="1">
                <a:solidFill>
                  <a:srgbClr val="E6E6E6"/>
                </a:solidFill>
                <a:effectLst/>
                <a:latin typeface="Segoe UI" panose="020B0502040204020203" pitchFamily="34" charset="0"/>
              </a:rPr>
              <a:t>Analysis</a:t>
            </a:r>
            <a:r>
              <a:rPr lang="es-ES" b="0" i="0" dirty="0">
                <a:solidFill>
                  <a:srgbClr val="E6E6E6"/>
                </a:solidFill>
                <a:effectLst/>
                <a:latin typeface="Segoe UI" panose="020B0502040204020203" pitchFamily="34" charset="0"/>
              </a:rPr>
              <a:t> uses Azure AI </a:t>
            </a:r>
            <a:r>
              <a:rPr lang="es-ES" b="0" i="0" dirty="0" err="1">
                <a:solidFill>
                  <a:srgbClr val="E6E6E6"/>
                </a:solidFill>
                <a:effectLst/>
                <a:latin typeface="Segoe UI" panose="020B0502040204020203" pitchFamily="34" charset="0"/>
              </a:rPr>
              <a:t>Vision</a:t>
            </a:r>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Text </a:t>
            </a:r>
            <a:r>
              <a:rPr lang="es-ES" b="0" i="0" dirty="0" err="1">
                <a:solidFill>
                  <a:srgbClr val="E6E6E6"/>
                </a:solidFill>
                <a:effectLst/>
                <a:latin typeface="Segoe UI" panose="020B0502040204020203" pitchFamily="34" charset="0"/>
              </a:rPr>
              <a:t>Translation</a:t>
            </a:r>
            <a:r>
              <a:rPr lang="es-ES" b="0" i="0" dirty="0">
                <a:solidFill>
                  <a:srgbClr val="E6E6E6"/>
                </a:solidFill>
                <a:effectLst/>
                <a:latin typeface="Segoe UI" panose="020B0502040204020203" pitchFamily="34" charset="0"/>
              </a:rPr>
              <a:t> usa Azure AI </a:t>
            </a:r>
            <a:r>
              <a:rPr lang="es-ES" b="0" i="0" dirty="0" err="1">
                <a:solidFill>
                  <a:srgbClr val="E6E6E6"/>
                </a:solidFill>
                <a:effectLst/>
                <a:latin typeface="Segoe UI" panose="020B0502040204020203" pitchFamily="34" charset="0"/>
              </a:rPr>
              <a:t>Translator</a:t>
            </a:r>
            <a:endParaRPr lang="es-ES" b="0" i="0" dirty="0">
              <a:solidFill>
                <a:srgbClr val="E6E6E6"/>
              </a:solidFill>
              <a:effectLst/>
              <a:latin typeface="Segoe UI" panose="020B0502040204020203" pitchFamily="34" charset="0"/>
            </a:endParaRPr>
          </a:p>
          <a:p>
            <a:r>
              <a:rPr lang="es-ES" b="0" i="0" dirty="0">
                <a:solidFill>
                  <a:srgbClr val="E6E6E6"/>
                </a:solidFill>
                <a:effectLst/>
                <a:latin typeface="Segoe UI" panose="020B0502040204020203" pitchFamily="34" charset="0"/>
              </a:rPr>
              <a:t>OCR reconoce también texto manuscrito y usa también Azure AI </a:t>
            </a:r>
            <a:r>
              <a:rPr lang="es-ES" b="0" i="0" dirty="0" err="1">
                <a:solidFill>
                  <a:srgbClr val="E6E6E6"/>
                </a:solidFill>
                <a:effectLst/>
                <a:latin typeface="Segoe UI" panose="020B0502040204020203" pitchFamily="34" charset="0"/>
              </a:rPr>
              <a:t>Vision</a:t>
            </a:r>
            <a:endParaRPr lang="es-ES" b="0" i="0" dirty="0">
              <a:solidFill>
                <a:srgbClr val="E6E6E6"/>
              </a:solidFill>
              <a:effectLst/>
              <a:latin typeface="Segoe UI" panose="020B0502040204020203" pitchFamily="34" charset="0"/>
            </a:endParaRPr>
          </a:p>
          <a:p>
            <a:r>
              <a:rPr lang="es-ES" b="0" i="0" dirty="0" err="1">
                <a:solidFill>
                  <a:srgbClr val="E6E6E6"/>
                </a:solidFill>
                <a:effectLst/>
                <a:latin typeface="Segoe UI" panose="020B0502040204020203" pitchFamily="34" charset="0"/>
              </a:rPr>
              <a:t>Sentiment</a:t>
            </a:r>
            <a:r>
              <a:rPr lang="es-ES" b="0" i="0" dirty="0">
                <a:solidFill>
                  <a:srgbClr val="E6E6E6"/>
                </a:solidFill>
                <a:effectLst/>
                <a:latin typeface="Segoe UI" panose="020B0502040204020203" pitchFamily="34" charset="0"/>
              </a:rPr>
              <a:t> usa Azure AI </a:t>
            </a:r>
            <a:r>
              <a:rPr lang="es-ES" b="0" i="0" dirty="0" err="1">
                <a:solidFill>
                  <a:srgbClr val="E6E6E6"/>
                </a:solidFill>
                <a:effectLst/>
                <a:latin typeface="Segoe UI" panose="020B0502040204020203" pitchFamily="34" charset="0"/>
              </a:rPr>
              <a:t>Language</a:t>
            </a:r>
            <a:endParaRPr lang="es-ES" b="0" i="0" dirty="0">
              <a:solidFill>
                <a:srgbClr val="E6E6E6"/>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11</a:t>
            </a:fld>
            <a:endParaRPr lang="en-GB"/>
          </a:p>
        </p:txBody>
      </p:sp>
    </p:spTree>
    <p:extLst>
      <p:ext uri="{BB962C8B-B14F-4D97-AF65-F5344CB8AC3E}">
        <p14:creationId xmlns:p14="http://schemas.microsoft.com/office/powerpoint/2010/main" val="322492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 typeface="Arial" panose="020B0604020202020204" pitchFamily="34" charset="0"/>
              <a:buNone/>
            </a:pPr>
            <a:r>
              <a:rPr lang="es-ES" sz="1200" dirty="0">
                <a:solidFill>
                  <a:srgbClr val="171717"/>
                </a:solidFill>
                <a:latin typeface="Segoe UI" panose="020B0502040204020203" pitchFamily="34" charset="0"/>
              </a:rPr>
              <a:t>Nos proporciona un segundo </a:t>
            </a:r>
            <a:r>
              <a:rPr lang="es-ES" sz="1200" dirty="0" err="1">
                <a:solidFill>
                  <a:srgbClr val="171717"/>
                </a:solidFill>
                <a:latin typeface="Segoe UI" panose="020B0502040204020203" pitchFamily="34" charset="0"/>
              </a:rPr>
              <a:t>scoring</a:t>
            </a:r>
            <a:r>
              <a:rPr lang="es-ES" sz="1200" dirty="0">
                <a:solidFill>
                  <a:srgbClr val="171717"/>
                </a:solidFill>
                <a:latin typeface="Segoe UI" panose="020B0502040204020203" pitchFamily="34" charset="0"/>
              </a:rPr>
              <a:t> de los resultados basado en modelos de aprendizaje y multilingües adaptados de Microsoft Bing para promover los resultados más semánticamente relevantes.</a:t>
            </a:r>
          </a:p>
        </p:txBody>
      </p:sp>
      <p:sp>
        <p:nvSpPr>
          <p:cNvPr id="4" name="Slide Number Placeholder 3"/>
          <p:cNvSpPr>
            <a:spLocks noGrp="1"/>
          </p:cNvSpPr>
          <p:nvPr>
            <p:ph type="sldNum" sz="quarter" idx="5"/>
          </p:nvPr>
        </p:nvSpPr>
        <p:spPr/>
        <p:txBody>
          <a:bodyPr/>
          <a:lstStyle/>
          <a:p>
            <a:fld id="{3ACD4A99-EA96-4F31-8FA1-3E38ADAB9696}" type="slidenum">
              <a:rPr lang="en-GB" smtClean="0"/>
              <a:t>12</a:t>
            </a:fld>
            <a:endParaRPr lang="en-GB"/>
          </a:p>
        </p:txBody>
      </p:sp>
    </p:spTree>
    <p:extLst>
      <p:ext uri="{BB962C8B-B14F-4D97-AF65-F5344CB8AC3E}">
        <p14:creationId xmlns:p14="http://schemas.microsoft.com/office/powerpoint/2010/main" val="212915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Row-level o document-level no </a:t>
            </a:r>
            <a:r>
              <a:rPr lang="en-GB" dirty="0" err="1"/>
              <a:t>está</a:t>
            </a:r>
            <a:r>
              <a:rPr lang="en-GB" dirty="0"/>
              <a:t> </a:t>
            </a:r>
            <a:r>
              <a:rPr lang="en-GB" dirty="0" err="1"/>
              <a:t>soportado</a:t>
            </a:r>
            <a:r>
              <a:rPr lang="en-GB" dirty="0"/>
              <a:t> </a:t>
            </a:r>
            <a:r>
              <a:rPr lang="en-GB" dirty="0" err="1"/>
              <a:t>por</a:t>
            </a:r>
            <a:r>
              <a:rPr lang="en-GB" dirty="0"/>
              <a:t> </a:t>
            </a:r>
            <a:r>
              <a:rPr lang="en-GB" dirty="0" err="1"/>
              <a:t>defecto</a:t>
            </a:r>
            <a:r>
              <a:rPr lang="en-GB" dirty="0"/>
              <a:t>, no hay </a:t>
            </a:r>
            <a:r>
              <a:rPr lang="en-GB" dirty="0" err="1"/>
              <a:t>lógica</a:t>
            </a:r>
            <a:r>
              <a:rPr lang="en-GB" dirty="0"/>
              <a:t> o </a:t>
            </a:r>
            <a:r>
              <a:rPr lang="en-GB" dirty="0" err="1"/>
              <a:t>filtros</a:t>
            </a:r>
            <a:r>
              <a:rPr lang="en-GB" dirty="0"/>
              <a:t> que </a:t>
            </a:r>
            <a:r>
              <a:rPr lang="en-GB" dirty="0" err="1"/>
              <a:t>podamos</a:t>
            </a:r>
            <a:r>
              <a:rPr lang="en-GB" dirty="0"/>
              <a:t> </a:t>
            </a:r>
            <a:r>
              <a:rPr lang="en-GB" dirty="0" err="1"/>
              <a:t>poner</a:t>
            </a:r>
            <a:r>
              <a:rPr lang="en-GB" dirty="0"/>
              <a:t> </a:t>
            </a:r>
            <a:r>
              <a:rPr lang="en-GB" dirty="0" err="1"/>
              <a:t>directamente</a:t>
            </a:r>
            <a:r>
              <a:rPr lang="en-GB" dirty="0"/>
              <a:t> </a:t>
            </a:r>
            <a:r>
              <a:rPr lang="en-GB" dirty="0" err="1"/>
              <a:t>en</a:t>
            </a:r>
            <a:r>
              <a:rPr lang="en-GB" dirty="0"/>
              <a:t> </a:t>
            </a:r>
            <a:r>
              <a:rPr lang="en-GB" dirty="0" err="1"/>
              <a:t>el</a:t>
            </a:r>
            <a:r>
              <a:rPr lang="en-GB" dirty="0"/>
              <a:t> index para </a:t>
            </a:r>
            <a:r>
              <a:rPr lang="en-GB" dirty="0" err="1"/>
              <a:t>variar</a:t>
            </a:r>
            <a:r>
              <a:rPr lang="en-GB" dirty="0"/>
              <a:t> </a:t>
            </a:r>
            <a:r>
              <a:rPr lang="en-GB" dirty="0" err="1"/>
              <a:t>los</a:t>
            </a:r>
            <a:r>
              <a:rPr lang="en-GB" dirty="0"/>
              <a:t> </a:t>
            </a:r>
            <a:r>
              <a:rPr lang="en-GB" dirty="0" err="1"/>
              <a:t>resultados</a:t>
            </a:r>
            <a:r>
              <a:rPr lang="en-GB"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Puede</a:t>
            </a:r>
            <a:r>
              <a:rPr lang="en-US" sz="1200" dirty="0"/>
              <a:t> </a:t>
            </a:r>
            <a:r>
              <a:rPr lang="en-US" sz="1200" dirty="0" err="1"/>
              <a:t>implementarse</a:t>
            </a:r>
            <a:r>
              <a:rPr lang="en-US" sz="1200" dirty="0"/>
              <a:t> </a:t>
            </a:r>
            <a:r>
              <a:rPr lang="en-US" sz="1200" dirty="0" err="1"/>
              <a:t>manualmente</a:t>
            </a:r>
            <a:r>
              <a:rPr lang="en-US" sz="1200" dirty="0"/>
              <a:t> </a:t>
            </a:r>
            <a:r>
              <a:rPr lang="en-US" sz="1200" dirty="0" err="1"/>
              <a:t>mediante</a:t>
            </a:r>
            <a:r>
              <a:rPr lang="en-US" sz="1200" dirty="0"/>
              <a:t> security filters con </a:t>
            </a:r>
            <a:r>
              <a:rPr lang="en-US" sz="1200" dirty="0" err="1"/>
              <a:t>expresiones</a:t>
            </a:r>
            <a:r>
              <a:rPr lang="en-US" sz="1200" dirty="0"/>
              <a:t> OData</a:t>
            </a:r>
            <a:r>
              <a:rPr lang="en-GB" sz="1200" dirty="0"/>
              <a:t> </a:t>
            </a:r>
            <a:r>
              <a:rPr lang="en-GB" sz="1200" dirty="0" err="1"/>
              <a:t>usando</a:t>
            </a:r>
            <a:r>
              <a:rPr lang="en-GB" sz="1200" dirty="0"/>
              <a:t> uno o </a:t>
            </a:r>
            <a:r>
              <a:rPr lang="en-GB" sz="1200" dirty="0" err="1"/>
              <a:t>varios</a:t>
            </a:r>
            <a:r>
              <a:rPr lang="en-GB" sz="1200" dirty="0"/>
              <a:t> de </a:t>
            </a:r>
            <a:r>
              <a:rPr lang="en-GB" sz="1200" dirty="0" err="1"/>
              <a:t>los</a:t>
            </a:r>
            <a:r>
              <a:rPr lang="en-GB" sz="1200" dirty="0"/>
              <a:t> campos del </a:t>
            </a:r>
            <a:r>
              <a:rPr lang="en-GB" sz="1200" dirty="0" err="1"/>
              <a:t>índice</a:t>
            </a:r>
            <a:endParaRPr lang="en-GB" dirty="0"/>
          </a:p>
        </p:txBody>
      </p:sp>
      <p:sp>
        <p:nvSpPr>
          <p:cNvPr id="4" name="Slide Number Placeholder 3"/>
          <p:cNvSpPr>
            <a:spLocks noGrp="1"/>
          </p:cNvSpPr>
          <p:nvPr>
            <p:ph type="sldNum" sz="quarter" idx="5"/>
          </p:nvPr>
        </p:nvSpPr>
        <p:spPr/>
        <p:txBody>
          <a:bodyPr/>
          <a:lstStyle/>
          <a:p>
            <a:fld id="{3ACD4A99-EA96-4F31-8FA1-3E38ADAB9696}" type="slidenum">
              <a:rPr lang="en-GB" smtClean="0"/>
              <a:t>13</a:t>
            </a:fld>
            <a:endParaRPr lang="en-GB"/>
          </a:p>
        </p:txBody>
      </p:sp>
    </p:spTree>
    <p:extLst>
      <p:ext uri="{BB962C8B-B14F-4D97-AF65-F5344CB8AC3E}">
        <p14:creationId xmlns:p14="http://schemas.microsoft.com/office/powerpoint/2010/main" val="140981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D2850-4DD0-5415-E074-0785E3120C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0B2AB2-17DD-6939-2AE3-48D0811AF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A9918D-1B0E-32EB-54E3-FBD892DB4F51}"/>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C9024401-78E1-61FC-FF88-B3CA7A6D8E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E3189F-C797-C924-5FC4-36742E48B68B}"/>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49576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2E87-35A2-942E-8A7E-D1D1581ADF2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B41C1A-D807-5BE8-DF5E-E40EFFA58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725DF-3FF8-4663-A266-78146B9BED33}"/>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986B5BB4-9EA9-1EAB-3FD3-698794BF66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4A9AC6-FFE2-B1F3-9A64-70121757FCCD}"/>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385199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EAB0FE-2439-C83D-B6CF-B54EA31AC7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61E373-4690-8FDC-9E3A-BA2CE2370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9A8F7F-C8E3-AC94-533E-EA9D2A81D537}"/>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8D8F101A-19DF-0FCF-0F90-07A6C1FDF0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0D946A-FF80-964C-1539-455162E0D59E}"/>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270026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D3B1-BFB1-65E9-9EBF-EB704F8374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10F389-69B2-4D9E-9491-09AE99BD8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406CA4-32FF-0A97-4305-6B373C6C2728}"/>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0ABD62D5-DD0D-BB19-E6E4-F3D9CAAE51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D2B523-0F3D-1614-8B0E-004F7F705F7F}"/>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2439265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636A-15D7-5BDF-DD27-0FD583A51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736FC0-31B2-BF34-53D9-EE1980DC76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E22B14-DEEC-1E99-AC23-127B795B6E66}"/>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632E7364-1CF0-9D17-99E3-E6FC46394D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09D94-8CB5-863B-A998-28D2203ADF2D}"/>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352640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E65A-EF7E-A162-EDF2-EB2E0941C9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EB1231-76A1-024E-243D-D06E8B1FE4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D87230-E9CD-65E3-98D4-37469B924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6548903-8A8A-A13F-07F8-28437F2F4981}"/>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6" name="Footer Placeholder 5">
            <a:extLst>
              <a:ext uri="{FF2B5EF4-FFF2-40B4-BE49-F238E27FC236}">
                <a16:creationId xmlns:a16="http://schemas.microsoft.com/office/drawing/2014/main" id="{1C732A4A-623F-C490-DDA3-59F74B6CDC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1DA148-F0B7-9E84-CFCD-BA559F3291BE}"/>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218424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3FCC-D897-A5CA-DF23-6D837DC459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FE012F-C8E3-88F9-CCDB-34C424AB9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E17C8-DDF0-2231-7B55-B759CE0A14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D34E42-D73A-7EDA-D324-53473C2838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33A97F-9D3C-23F9-AE4C-DE9B7E5DF4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36F9BE3-0FAB-87B4-8BCF-D5B6DD2F3221}"/>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8" name="Footer Placeholder 7">
            <a:extLst>
              <a:ext uri="{FF2B5EF4-FFF2-40B4-BE49-F238E27FC236}">
                <a16:creationId xmlns:a16="http://schemas.microsoft.com/office/drawing/2014/main" id="{B2149A92-9757-2E18-5020-0529D7DF08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5BA5788-B839-DC72-38A0-BC72C4BD624C}"/>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113905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B5FE-6E51-EFB3-547A-A3D3AAAE18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1C1A1D9-7F88-CD45-B550-EBB9DDAE60D8}"/>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4" name="Footer Placeholder 3">
            <a:extLst>
              <a:ext uri="{FF2B5EF4-FFF2-40B4-BE49-F238E27FC236}">
                <a16:creationId xmlns:a16="http://schemas.microsoft.com/office/drawing/2014/main" id="{BA4FF946-8A00-E2ED-CC75-F6637C26D7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6149B39-8878-F096-34B9-E08D9747B629}"/>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363646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27F818-251D-9F88-EEBB-159D34E7AD70}"/>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3" name="Footer Placeholder 2">
            <a:extLst>
              <a:ext uri="{FF2B5EF4-FFF2-40B4-BE49-F238E27FC236}">
                <a16:creationId xmlns:a16="http://schemas.microsoft.com/office/drawing/2014/main" id="{0D704CB7-FFF9-22F3-0C5A-973ECC48E7F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D41C3E-1A89-8271-648D-D23577D396E7}"/>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260713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7A39-D8AF-362F-200A-C6C6F8E2D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508674-ABC0-EF82-3690-732CCBDBCF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C073395-2685-3604-C92A-363BAB96E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CA348-A6DC-B443-A4C0-9D645B5F90DA}"/>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6" name="Footer Placeholder 5">
            <a:extLst>
              <a:ext uri="{FF2B5EF4-FFF2-40B4-BE49-F238E27FC236}">
                <a16:creationId xmlns:a16="http://schemas.microsoft.com/office/drawing/2014/main" id="{5338AD8A-2DBF-DBC0-58A8-A74113E19C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89CFA1-F608-A65F-AD50-08A1331E5383}"/>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352127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4CEC-36A5-A78A-EFA6-8D4BA1FEF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941745-8AED-AF50-14C7-A666FB839D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177E31-BB78-F5AE-09D7-6A101CDCB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F1966-C396-66F4-9167-13B733752D6C}"/>
              </a:ext>
            </a:extLst>
          </p:cNvPr>
          <p:cNvSpPr>
            <a:spLocks noGrp="1"/>
          </p:cNvSpPr>
          <p:nvPr>
            <p:ph type="dt" sz="half" idx="10"/>
          </p:nvPr>
        </p:nvSpPr>
        <p:spPr/>
        <p:txBody>
          <a:bodyPr/>
          <a:lstStyle/>
          <a:p>
            <a:fld id="{67D8197F-B437-4A6A-9F76-C3E216553AF4}" type="datetimeFigureOut">
              <a:rPr lang="en-GB" smtClean="0"/>
              <a:t>21/10/2024</a:t>
            </a:fld>
            <a:endParaRPr lang="en-GB"/>
          </a:p>
        </p:txBody>
      </p:sp>
      <p:sp>
        <p:nvSpPr>
          <p:cNvPr id="6" name="Footer Placeholder 5">
            <a:extLst>
              <a:ext uri="{FF2B5EF4-FFF2-40B4-BE49-F238E27FC236}">
                <a16:creationId xmlns:a16="http://schemas.microsoft.com/office/drawing/2014/main" id="{6CFC3B53-BA55-44F5-5D63-A453B03D66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D8D066-85D9-5D2C-1AC3-38B30833BAD8}"/>
              </a:ext>
            </a:extLst>
          </p:cNvPr>
          <p:cNvSpPr>
            <a:spLocks noGrp="1"/>
          </p:cNvSpPr>
          <p:nvPr>
            <p:ph type="sldNum" sz="quarter" idx="12"/>
          </p:nvPr>
        </p:nvSpPr>
        <p:spPr/>
        <p:txBody>
          <a:bodyPr/>
          <a:lstStyle/>
          <a:p>
            <a:fld id="{D623D559-8CD8-49A3-A5CF-7EF05A02AE01}" type="slidenum">
              <a:rPr lang="en-GB" smtClean="0"/>
              <a:t>‹#›</a:t>
            </a:fld>
            <a:endParaRPr lang="en-GB"/>
          </a:p>
        </p:txBody>
      </p:sp>
    </p:spTree>
    <p:extLst>
      <p:ext uri="{BB962C8B-B14F-4D97-AF65-F5344CB8AC3E}">
        <p14:creationId xmlns:p14="http://schemas.microsoft.com/office/powerpoint/2010/main" val="1251299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C4897-6B57-D85B-8185-B9A0DFB84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6694FD-5C12-FA73-966F-8B1749EB8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541A76-3145-9444-B066-5552849AD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D8197F-B437-4A6A-9F76-C3E216553AF4}" type="datetimeFigureOut">
              <a:rPr lang="en-GB" smtClean="0"/>
              <a:t>21/10/2024</a:t>
            </a:fld>
            <a:endParaRPr lang="en-GB"/>
          </a:p>
        </p:txBody>
      </p:sp>
      <p:sp>
        <p:nvSpPr>
          <p:cNvPr id="5" name="Footer Placeholder 4">
            <a:extLst>
              <a:ext uri="{FF2B5EF4-FFF2-40B4-BE49-F238E27FC236}">
                <a16:creationId xmlns:a16="http://schemas.microsoft.com/office/drawing/2014/main" id="{341CF839-FCED-2B92-E989-85BCD61D7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E231A5B-C37A-17BD-F941-74428E8864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23D559-8CD8-49A3-A5CF-7EF05A02AE01}" type="slidenum">
              <a:rPr lang="en-GB" smtClean="0"/>
              <a:t>‹#›</a:t>
            </a:fld>
            <a:endParaRPr lang="en-GB"/>
          </a:p>
        </p:txBody>
      </p:sp>
    </p:spTree>
    <p:extLst>
      <p:ext uri="{BB962C8B-B14F-4D97-AF65-F5344CB8AC3E}">
        <p14:creationId xmlns:p14="http://schemas.microsoft.com/office/powerpoint/2010/main" val="3207288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tigenirobe.blogspot.com/2021/06/espagne-madrid-madrid-carte-europe.html"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patigenirobe.blogspot.com/2021/06/espagne-madrid-madrid-carte-europ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pricing/details/searc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AD15B2B2-0FAC-BF7F-3D60-63FF9467DA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840" r="8840"/>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3" name="Rectangle 12">
            <a:extLst>
              <a:ext uri="{FF2B5EF4-FFF2-40B4-BE49-F238E27FC236}">
                <a16:creationId xmlns:a16="http://schemas.microsoft.com/office/drawing/2014/main" id="{9043EA19-1FA4-1E4E-396F-839FBA367D85}"/>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020DB1B5-8FBF-24E1-EDB9-F4EC3A11D555}"/>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2024</a:t>
            </a:r>
          </a:p>
        </p:txBody>
      </p:sp>
      <p:grpSp>
        <p:nvGrpSpPr>
          <p:cNvPr id="15" name="Grupo 10">
            <a:extLst>
              <a:ext uri="{FF2B5EF4-FFF2-40B4-BE49-F238E27FC236}">
                <a16:creationId xmlns:a16="http://schemas.microsoft.com/office/drawing/2014/main" id="{9B5B0E5D-906C-2741-5E68-EF4565A665D2}"/>
              </a:ext>
            </a:extLst>
          </p:cNvPr>
          <p:cNvGrpSpPr/>
          <p:nvPr/>
        </p:nvGrpSpPr>
        <p:grpSpPr>
          <a:xfrm>
            <a:off x="11097091" y="5658676"/>
            <a:ext cx="961278" cy="1090362"/>
            <a:chOff x="11097091" y="5658676"/>
            <a:chExt cx="961278" cy="1090362"/>
          </a:xfrm>
        </p:grpSpPr>
        <p:pic>
          <p:nvPicPr>
            <p:cNvPr id="16" name="Imagen 8">
              <a:extLst>
                <a:ext uri="{FF2B5EF4-FFF2-40B4-BE49-F238E27FC236}">
                  <a16:creationId xmlns:a16="http://schemas.microsoft.com/office/drawing/2014/main" id="{3E9609E8-858E-2909-A9E3-C217A04C25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17" name="CuadroTexto 9">
              <a:extLst>
                <a:ext uri="{FF2B5EF4-FFF2-40B4-BE49-F238E27FC236}">
                  <a16:creationId xmlns:a16="http://schemas.microsoft.com/office/drawing/2014/main" id="{FB6A1242-2D8A-ED57-66B8-BD45153D2EA1}"/>
                </a:ext>
              </a:extLst>
            </p:cNvPr>
            <p:cNvSpPr txBox="1"/>
            <p:nvPr userDrawn="1"/>
          </p:nvSpPr>
          <p:spPr>
            <a:xfrm rot="21254162">
              <a:off x="11116705" y="6344083"/>
              <a:ext cx="922047" cy="24622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
        <p:nvSpPr>
          <p:cNvPr id="18" name="Title 1">
            <a:extLst>
              <a:ext uri="{FF2B5EF4-FFF2-40B4-BE49-F238E27FC236}">
                <a16:creationId xmlns:a16="http://schemas.microsoft.com/office/drawing/2014/main" id="{8AD996D2-44BC-82F0-37E5-09D2E5E6FBCD}"/>
              </a:ext>
            </a:extLst>
          </p:cNvPr>
          <p:cNvSpPr>
            <a:spLocks noGrp="1"/>
          </p:cNvSpPr>
          <p:nvPr>
            <p:ph type="ctrTitle" hasCustomPrompt="1"/>
          </p:nvPr>
        </p:nvSpPr>
        <p:spPr>
          <a:xfrm>
            <a:off x="7180028" y="3376123"/>
            <a:ext cx="4515147" cy="876700"/>
          </a:xfrm>
          <a:prstGeom prst="rect">
            <a:avLst/>
          </a:prstGeom>
        </p:spPr>
        <p:txBody>
          <a:bodyPr>
            <a:normAutofit/>
          </a:bodyPr>
          <a:lstStyle>
            <a:lvl1pPr>
              <a:defRPr/>
            </a:lvl1pPr>
          </a:lstStyle>
          <a:p>
            <a:pPr algn="r"/>
            <a:r>
              <a:rPr lang="es-ES" sz="4400" dirty="0">
                <a:latin typeface="Calibri Light (Headings)"/>
              </a:rPr>
              <a:t>Azure AI </a:t>
            </a:r>
            <a:r>
              <a:rPr lang="es-ES" sz="4400" dirty="0" err="1">
                <a:latin typeface="Calibri Light (Headings)"/>
              </a:rPr>
              <a:t>Search</a:t>
            </a:r>
            <a:endParaRPr lang="es-ES" sz="4400" dirty="0">
              <a:latin typeface="Calibri Light (Headings)"/>
            </a:endParaRPr>
          </a:p>
        </p:txBody>
      </p:sp>
      <p:sp>
        <p:nvSpPr>
          <p:cNvPr id="19" name="Subtitle 2">
            <a:extLst>
              <a:ext uri="{FF2B5EF4-FFF2-40B4-BE49-F238E27FC236}">
                <a16:creationId xmlns:a16="http://schemas.microsoft.com/office/drawing/2014/main" id="{21B032F5-047C-A6F1-AC10-4AA665E01005}"/>
              </a:ext>
            </a:extLst>
          </p:cNvPr>
          <p:cNvSpPr>
            <a:spLocks noGrp="1"/>
          </p:cNvSpPr>
          <p:nvPr>
            <p:ph type="subTitle" idx="1" hasCustomPrompt="1"/>
          </p:nvPr>
        </p:nvSpPr>
        <p:spPr>
          <a:xfrm>
            <a:off x="6694097" y="4338129"/>
            <a:ext cx="5001078" cy="617620"/>
          </a:xfrm>
          <a:prstGeom prst="rect">
            <a:avLst/>
          </a:prstGeom>
        </p:spPr>
        <p:txBody>
          <a:bodyPr>
            <a:normAutofit/>
          </a:bodyPr>
          <a:lstStyle>
            <a:lvl1pPr marL="0" indent="0">
              <a:buNone/>
              <a:defRPr sz="2400"/>
            </a:lvl1pPr>
          </a:lstStyle>
          <a:p>
            <a:pPr algn="r"/>
            <a:r>
              <a:rPr lang="es-ES" dirty="0">
                <a:latin typeface="Calibri (body)"/>
              </a:rPr>
              <a:t>José Alberto Coronado de la Rosa</a:t>
            </a:r>
          </a:p>
        </p:txBody>
      </p:sp>
    </p:spTree>
    <p:extLst>
      <p:ext uri="{BB962C8B-B14F-4D97-AF65-F5344CB8AC3E}">
        <p14:creationId xmlns:p14="http://schemas.microsoft.com/office/powerpoint/2010/main" val="2142059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960135A7-9311-CAA1-B91D-F61AF5A62F69}"/>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45B3312E-28D0-5665-83DA-26E66B025E88}"/>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49F65373-43B9-973C-0A92-062A927635D0}"/>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err="1">
                <a:latin typeface="Calibri Light (Headings)"/>
              </a:rPr>
              <a:t>Analyzers</a:t>
            </a:r>
            <a:endParaRPr lang="es-ES" dirty="0">
              <a:latin typeface="Calibri Light (Headings)"/>
            </a:endParaRPr>
          </a:p>
        </p:txBody>
      </p:sp>
      <p:sp>
        <p:nvSpPr>
          <p:cNvPr id="7" name="CuadroTexto 5">
            <a:extLst>
              <a:ext uri="{FF2B5EF4-FFF2-40B4-BE49-F238E27FC236}">
                <a16:creationId xmlns:a16="http://schemas.microsoft.com/office/drawing/2014/main" id="{E4F4DE92-8373-CC02-9F70-F2732C01515C}"/>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8F1EA8F8-8FA7-C251-6771-8F67F32E2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752A3A90-E2C1-D77F-DEB3-5896D672D424}"/>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8FC2CFA0-F67F-FB8E-0D56-7611E1E35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203"/>
            <a:ext cx="3588590" cy="3000375"/>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2C4EA01F-0207-B531-00F4-E84EF31162A0}"/>
              </a:ext>
            </a:extLst>
          </p:cNvPr>
          <p:cNvSpPr txBox="1">
            <a:spLocks/>
          </p:cNvSpPr>
          <p:nvPr/>
        </p:nvSpPr>
        <p:spPr>
          <a:xfrm>
            <a:off x="838200" y="1195523"/>
            <a:ext cx="6921843" cy="490871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Standard vs </a:t>
            </a:r>
            <a:r>
              <a:rPr lang="es-ES" sz="2000" dirty="0" err="1">
                <a:solidFill>
                  <a:srgbClr val="171717"/>
                </a:solidFill>
                <a:latin typeface="Segoe UI" panose="020B0502040204020203" pitchFamily="34" charset="0"/>
              </a:rPr>
              <a:t>custom</a:t>
            </a:r>
            <a:r>
              <a:rPr lang="es-ES" sz="2000" dirty="0">
                <a:solidFill>
                  <a:srgbClr val="171717"/>
                </a:solidFill>
                <a:latin typeface="Segoe UI" panose="020B0502040204020203" pitchFamily="34" charset="0"/>
              </a:rPr>
              <a:t>.</a:t>
            </a: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dirty="0" err="1">
                <a:solidFill>
                  <a:srgbClr val="171717"/>
                </a:solidFill>
                <a:latin typeface="Segoe UI" panose="020B0502040204020203" pitchFamily="34" charset="0"/>
              </a:rPr>
              <a:t>Language</a:t>
            </a:r>
            <a:r>
              <a:rPr lang="es-ES" sz="2000" dirty="0">
                <a:solidFill>
                  <a:srgbClr val="171717"/>
                </a:solidFill>
                <a:latin typeface="Segoe UI" panose="020B0502040204020203" pitchFamily="34" charset="0"/>
              </a:rPr>
              <a:t> </a:t>
            </a:r>
            <a:r>
              <a:rPr lang="es-ES" sz="2000" dirty="0" err="1">
                <a:solidFill>
                  <a:srgbClr val="171717"/>
                </a:solidFill>
                <a:latin typeface="Segoe UI" panose="020B0502040204020203" pitchFamily="34" charset="0"/>
              </a:rPr>
              <a:t>analyzers</a:t>
            </a:r>
            <a:r>
              <a:rPr lang="es-ES" sz="2000" dirty="0">
                <a:solidFill>
                  <a:srgbClr val="171717"/>
                </a:solidFill>
                <a:latin typeface="Segoe UI" panose="020B0502040204020203" pitchFamily="34" charset="0"/>
              </a:rPr>
              <a:t> (</a:t>
            </a:r>
            <a:r>
              <a:rPr lang="es-ES" sz="2000" dirty="0" err="1">
                <a:solidFill>
                  <a:srgbClr val="171717"/>
                </a:solidFill>
                <a:latin typeface="Segoe UI" panose="020B0502040204020203" pitchFamily="34" charset="0"/>
              </a:rPr>
              <a:t>Lucene</a:t>
            </a:r>
            <a:r>
              <a:rPr lang="es-ES" sz="2000" dirty="0">
                <a:solidFill>
                  <a:srgbClr val="171717"/>
                </a:solidFill>
                <a:latin typeface="Segoe UI" panose="020B0502040204020203" pitchFamily="34" charset="0"/>
              </a:rPr>
              <a:t> y Microsoft).</a:t>
            </a: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Pueden incrementar el tamaño del </a:t>
            </a:r>
            <a:r>
              <a:rPr lang="es-ES" sz="2000" dirty="0" err="1">
                <a:solidFill>
                  <a:srgbClr val="171717"/>
                </a:solidFill>
                <a:latin typeface="Segoe UI" panose="020B0502040204020203" pitchFamily="34" charset="0"/>
              </a:rPr>
              <a:t>index</a:t>
            </a:r>
            <a:endParaRPr lang="es-ES" sz="20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1743804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620A2131-3509-B914-C1A7-8A27B4B39B4E}"/>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67BB5D15-8C5D-4891-B1B6-D5E946ED66C7}"/>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93514F8F-E1F4-C673-C9D2-FB0409F3CC04}"/>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err="1">
                <a:latin typeface="Calibri Light (Headings)"/>
              </a:rPr>
              <a:t>Skillsets</a:t>
            </a:r>
            <a:endParaRPr lang="es-ES" dirty="0">
              <a:latin typeface="Calibri Light (Headings)"/>
            </a:endParaRPr>
          </a:p>
        </p:txBody>
      </p:sp>
      <p:sp>
        <p:nvSpPr>
          <p:cNvPr id="7" name="CuadroTexto 5">
            <a:extLst>
              <a:ext uri="{FF2B5EF4-FFF2-40B4-BE49-F238E27FC236}">
                <a16:creationId xmlns:a16="http://schemas.microsoft.com/office/drawing/2014/main" id="{40FF46AB-CFE2-96D7-00EE-74A09F1B1F3D}"/>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1928D182-C309-592B-3466-3719206DF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2DDE54F9-809F-A341-9A6A-CEF73EA34F7B}"/>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5FA3F02B-DE7B-BAA5-B8E7-C4A80CD696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203"/>
            <a:ext cx="358859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iagram showing skillset data flows, with focus on inputs, outputs, and mappings.">
            <a:extLst>
              <a:ext uri="{FF2B5EF4-FFF2-40B4-BE49-F238E27FC236}">
                <a16:creationId xmlns:a16="http://schemas.microsoft.com/office/drawing/2014/main" id="{8F1E0908-FCA6-8727-1D42-395B302692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494"/>
          <a:stretch/>
        </p:blipFill>
        <p:spPr bwMode="auto">
          <a:xfrm>
            <a:off x="1175659" y="2883174"/>
            <a:ext cx="6305009" cy="3455031"/>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4">
            <a:extLst>
              <a:ext uri="{FF2B5EF4-FFF2-40B4-BE49-F238E27FC236}">
                <a16:creationId xmlns:a16="http://schemas.microsoft.com/office/drawing/2014/main" id="{A841C75B-0A8A-5252-B415-4C90A633CA0D}"/>
              </a:ext>
            </a:extLst>
          </p:cNvPr>
          <p:cNvSpPr txBox="1">
            <a:spLocks/>
          </p:cNvSpPr>
          <p:nvPr/>
        </p:nvSpPr>
        <p:spPr>
          <a:xfrm>
            <a:off x="834418" y="1195523"/>
            <a:ext cx="6921843" cy="16248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lnSpc>
                <a:spcPct val="150000"/>
              </a:lnSpc>
              <a:buFont typeface="Arial" panose="020B0604020202020204" pitchFamily="34" charset="0"/>
              <a:buChar char="•"/>
            </a:pPr>
            <a:r>
              <a:rPr lang="es-ES" sz="1800" dirty="0">
                <a:solidFill>
                  <a:srgbClr val="171717"/>
                </a:solidFill>
                <a:latin typeface="Segoe UI" panose="020B0502040204020203" pitchFamily="34" charset="0"/>
              </a:rPr>
              <a:t>Enriquecen el texto.</a:t>
            </a:r>
          </a:p>
          <a:p>
            <a:pPr marL="342900" indent="-342900" algn="just">
              <a:lnSpc>
                <a:spcPct val="150000"/>
              </a:lnSpc>
              <a:buFont typeface="Arial" panose="020B0604020202020204" pitchFamily="34" charset="0"/>
              <a:buChar char="•"/>
            </a:pPr>
            <a:r>
              <a:rPr lang="es-ES" sz="1800" dirty="0">
                <a:solidFill>
                  <a:srgbClr val="171717"/>
                </a:solidFill>
                <a:latin typeface="Segoe UI" panose="020B0502040204020203" pitchFamily="34" charset="0"/>
              </a:rPr>
              <a:t>Se pueden concatenar y reutilizar</a:t>
            </a:r>
          </a:p>
          <a:p>
            <a:pPr marL="342900" indent="-342900" algn="just">
              <a:lnSpc>
                <a:spcPct val="150000"/>
              </a:lnSpc>
              <a:buFont typeface="Arial" panose="020B0604020202020204" pitchFamily="34" charset="0"/>
              <a:buChar char="•"/>
            </a:pPr>
            <a:r>
              <a:rPr lang="es-ES" sz="1800" dirty="0">
                <a:solidFill>
                  <a:srgbClr val="171717"/>
                </a:solidFill>
                <a:latin typeface="Segoe UI" panose="020B0502040204020203" pitchFamily="34" charset="0"/>
              </a:rPr>
              <a:t>Pueden ser standard o </a:t>
            </a:r>
            <a:r>
              <a:rPr lang="es-ES" sz="1800" dirty="0" err="1">
                <a:solidFill>
                  <a:srgbClr val="171717"/>
                </a:solidFill>
                <a:latin typeface="Segoe UI" panose="020B0502040204020203" pitchFamily="34" charset="0"/>
              </a:rPr>
              <a:t>custom</a:t>
            </a:r>
            <a:endParaRPr lang="es-ES" sz="18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1800" dirty="0" err="1">
                <a:solidFill>
                  <a:srgbClr val="171717"/>
                </a:solidFill>
                <a:latin typeface="Segoe UI" panose="020B0502040204020203" pitchFamily="34" charset="0"/>
              </a:rPr>
              <a:t>Translation</a:t>
            </a:r>
            <a:r>
              <a:rPr lang="es-ES" sz="1800" dirty="0">
                <a:solidFill>
                  <a:srgbClr val="171717"/>
                </a:solidFill>
                <a:latin typeface="Segoe UI" panose="020B0502040204020203" pitchFamily="34" charset="0"/>
              </a:rPr>
              <a:t>, </a:t>
            </a:r>
            <a:r>
              <a:rPr lang="es-ES" sz="1800" dirty="0" err="1">
                <a:solidFill>
                  <a:srgbClr val="171717"/>
                </a:solidFill>
                <a:latin typeface="Segoe UI" panose="020B0502040204020203" pitchFamily="34" charset="0"/>
              </a:rPr>
              <a:t>Images</a:t>
            </a:r>
            <a:r>
              <a:rPr lang="es-ES" sz="1800" dirty="0">
                <a:solidFill>
                  <a:srgbClr val="171717"/>
                </a:solidFill>
                <a:latin typeface="Segoe UI" panose="020B0502040204020203" pitchFamily="34" charset="0"/>
              </a:rPr>
              <a:t> </a:t>
            </a:r>
            <a:r>
              <a:rPr lang="es-ES" sz="1800" dirty="0" err="1">
                <a:solidFill>
                  <a:srgbClr val="171717"/>
                </a:solidFill>
                <a:latin typeface="Segoe UI" panose="020B0502040204020203" pitchFamily="34" charset="0"/>
              </a:rPr>
              <a:t>analysis</a:t>
            </a:r>
            <a:r>
              <a:rPr lang="es-ES" sz="1800" dirty="0">
                <a:solidFill>
                  <a:srgbClr val="171717"/>
                </a:solidFill>
                <a:latin typeface="Segoe UI" panose="020B0502040204020203" pitchFamily="34" charset="0"/>
              </a:rPr>
              <a:t>, OCR, </a:t>
            </a:r>
            <a:r>
              <a:rPr lang="es-ES" sz="1800" dirty="0" err="1">
                <a:solidFill>
                  <a:srgbClr val="171717"/>
                </a:solidFill>
                <a:latin typeface="Segoe UI" panose="020B0502040204020203" pitchFamily="34" charset="0"/>
              </a:rPr>
              <a:t>Sentiment</a:t>
            </a:r>
            <a:r>
              <a:rPr lang="es-ES" sz="1800" dirty="0">
                <a:solidFill>
                  <a:srgbClr val="171717"/>
                </a:solidFill>
                <a:latin typeface="Segoe UI" panose="020B0502040204020203" pitchFamily="34" charset="0"/>
              </a:rPr>
              <a:t>, …</a:t>
            </a:r>
          </a:p>
          <a:p>
            <a:pPr marL="342900" indent="-342900" algn="just">
              <a:lnSpc>
                <a:spcPct val="150000"/>
              </a:lnSpc>
              <a:buFont typeface="Arial" panose="020B0604020202020204" pitchFamily="34" charset="0"/>
              <a:buChar char="•"/>
            </a:pPr>
            <a:r>
              <a:rPr lang="en-US" sz="100" dirty="0">
                <a:solidFill>
                  <a:srgbClr val="171717"/>
                </a:solidFill>
                <a:latin typeface="Segoe UI" panose="020B0502040204020203" pitchFamily="34" charset="0"/>
              </a:rPr>
              <a:t> ..</a:t>
            </a:r>
          </a:p>
        </p:txBody>
      </p:sp>
    </p:spTree>
    <p:extLst>
      <p:ext uri="{BB962C8B-B14F-4D97-AF65-F5344CB8AC3E}">
        <p14:creationId xmlns:p14="http://schemas.microsoft.com/office/powerpoint/2010/main" val="371536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12F3906E-3055-62C6-81D2-775811AA54EB}"/>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C1680CE6-B645-9610-ABEB-5B141CEFEA65}"/>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1F469F7A-8F31-3F7C-8373-8DB8CEC52B1B}"/>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err="1">
                <a:latin typeface="Calibri Light (Headings)"/>
              </a:rPr>
              <a:t>Semantic</a:t>
            </a:r>
            <a:r>
              <a:rPr lang="es-ES" dirty="0">
                <a:latin typeface="Calibri Light (Headings)"/>
              </a:rPr>
              <a:t> </a:t>
            </a:r>
            <a:r>
              <a:rPr lang="es-ES" dirty="0" err="1">
                <a:latin typeface="Calibri Light (Headings)"/>
              </a:rPr>
              <a:t>ranker</a:t>
            </a:r>
            <a:endParaRPr lang="es-ES" dirty="0">
              <a:latin typeface="Calibri Light (Headings)"/>
            </a:endParaRPr>
          </a:p>
        </p:txBody>
      </p:sp>
      <p:sp>
        <p:nvSpPr>
          <p:cNvPr id="7" name="CuadroTexto 5">
            <a:extLst>
              <a:ext uri="{FF2B5EF4-FFF2-40B4-BE49-F238E27FC236}">
                <a16:creationId xmlns:a16="http://schemas.microsoft.com/office/drawing/2014/main" id="{2AC6CFFB-16F0-F8E1-0C70-18871B08DBEB}"/>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8857764D-64A4-758A-1C93-029495601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5E3E71AF-0E71-C2C5-CC50-1A540B676E4E}"/>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98E39F6E-4C9B-B8BF-C405-88D25F72B0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203"/>
            <a:ext cx="3588590" cy="3000375"/>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203A8222-7567-5EF8-4C5A-0E9259F9F946}"/>
              </a:ext>
            </a:extLst>
          </p:cNvPr>
          <p:cNvSpPr txBox="1">
            <a:spLocks/>
          </p:cNvSpPr>
          <p:nvPr/>
        </p:nvSpPr>
        <p:spPr>
          <a:xfrm>
            <a:off x="838200" y="1195523"/>
            <a:ext cx="6921843" cy="490871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lnSpc>
                <a:spcPct val="150000"/>
              </a:lnSpc>
              <a:buFont typeface="Arial" panose="020B0604020202020204" pitchFamily="34" charset="0"/>
              <a:buChar char="•"/>
            </a:pPr>
            <a:r>
              <a:rPr lang="es-ES" sz="2000" b="1" dirty="0">
                <a:solidFill>
                  <a:srgbClr val="171717"/>
                </a:solidFill>
                <a:latin typeface="Segoe UI" panose="020B0502040204020203" pitchFamily="34" charset="0"/>
              </a:rPr>
              <a:t>Ranking: </a:t>
            </a:r>
            <a:r>
              <a:rPr lang="es-ES" sz="2000" dirty="0">
                <a:solidFill>
                  <a:srgbClr val="171717"/>
                </a:solidFill>
                <a:latin typeface="Segoe UI" panose="020B0502040204020203" pitchFamily="34" charset="0"/>
              </a:rPr>
              <a:t>Nos proporciona un segundo </a:t>
            </a:r>
            <a:r>
              <a:rPr lang="es-ES" sz="2000" dirty="0" err="1">
                <a:solidFill>
                  <a:srgbClr val="171717"/>
                </a:solidFill>
                <a:latin typeface="Segoe UI" panose="020B0502040204020203" pitchFamily="34" charset="0"/>
              </a:rPr>
              <a:t>scoring</a:t>
            </a:r>
            <a:r>
              <a:rPr lang="es-ES" sz="2000" dirty="0">
                <a:solidFill>
                  <a:srgbClr val="171717"/>
                </a:solidFill>
                <a:latin typeface="Segoe UI" panose="020B0502040204020203" pitchFamily="34" charset="0"/>
              </a:rPr>
              <a:t> de los resultados basado en modelos de aprendizaje y multilingües.</a:t>
            </a: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b="1" dirty="0" err="1">
                <a:solidFill>
                  <a:srgbClr val="171717"/>
                </a:solidFill>
                <a:latin typeface="Segoe UI" panose="020B0502040204020203" pitchFamily="34" charset="0"/>
              </a:rPr>
              <a:t>Captions</a:t>
            </a:r>
            <a:r>
              <a:rPr lang="es-ES" sz="2000" b="1" dirty="0">
                <a:solidFill>
                  <a:srgbClr val="171717"/>
                </a:solidFill>
                <a:latin typeface="Segoe UI" panose="020B0502040204020203" pitchFamily="34" charset="0"/>
              </a:rPr>
              <a:t>: </a:t>
            </a:r>
            <a:r>
              <a:rPr lang="es-ES" sz="2000" dirty="0">
                <a:solidFill>
                  <a:srgbClr val="171717"/>
                </a:solidFill>
                <a:latin typeface="Segoe UI" panose="020B0502040204020203" pitchFamily="34" charset="0"/>
              </a:rPr>
              <a:t>Genera un resumen/</a:t>
            </a:r>
            <a:r>
              <a:rPr lang="es-ES" sz="2000" dirty="0" err="1">
                <a:solidFill>
                  <a:srgbClr val="171717"/>
                </a:solidFill>
                <a:latin typeface="Segoe UI" panose="020B0502040204020203" pitchFamily="34" charset="0"/>
              </a:rPr>
              <a:t>highlights</a:t>
            </a:r>
            <a:r>
              <a:rPr lang="es-ES" sz="2000" dirty="0">
                <a:solidFill>
                  <a:srgbClr val="171717"/>
                </a:solidFill>
                <a:latin typeface="Segoe UI" panose="020B0502040204020203" pitchFamily="34" charset="0"/>
              </a:rPr>
              <a:t> de cada documento. Muy útil cuando algunos de los campos del índice son muy extensos o densos.</a:t>
            </a: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b="1" dirty="0" err="1">
                <a:solidFill>
                  <a:srgbClr val="171717"/>
                </a:solidFill>
                <a:latin typeface="Segoe UI" panose="020B0502040204020203" pitchFamily="34" charset="0"/>
              </a:rPr>
              <a:t>Answers</a:t>
            </a:r>
            <a:r>
              <a:rPr lang="es-ES" sz="2000" b="1" dirty="0">
                <a:solidFill>
                  <a:srgbClr val="171717"/>
                </a:solidFill>
                <a:latin typeface="Segoe UI" panose="020B0502040204020203" pitchFamily="34" charset="0"/>
              </a:rPr>
              <a:t>: </a:t>
            </a:r>
            <a:r>
              <a:rPr lang="es-ES" sz="2000" dirty="0">
                <a:solidFill>
                  <a:srgbClr val="171717"/>
                </a:solidFill>
                <a:latin typeface="Segoe UI" panose="020B0502040204020203" pitchFamily="34" charset="0"/>
              </a:rPr>
              <a:t>Proporciona respuestas a búsquedas que parezcan preguntas. Requiere que el documento contenga contenido relacionado con la pregunta.</a:t>
            </a:r>
          </a:p>
        </p:txBody>
      </p:sp>
    </p:spTree>
    <p:extLst>
      <p:ext uri="{BB962C8B-B14F-4D97-AF65-F5344CB8AC3E}">
        <p14:creationId xmlns:p14="http://schemas.microsoft.com/office/powerpoint/2010/main" val="2400356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0ED95F06-DE9A-4D99-0550-4C6D295486CF}"/>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3D2CB613-5809-B0CB-C45F-DAB7DB272FC7}"/>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D7B92453-1D15-08E6-3DC6-232CD3611C4C}"/>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sym typeface="Wingdings" panose="05000000000000000000" pitchFamily="2" charset="2"/>
              </a:defRPr>
            </a:lvl1pPr>
          </a:lstStyle>
          <a:p>
            <a:r>
              <a:rPr lang="es-ES" dirty="0" err="1">
                <a:latin typeface="Calibri Light (Headings)"/>
              </a:rPr>
              <a:t>Row</a:t>
            </a:r>
            <a:r>
              <a:rPr lang="es-ES" dirty="0">
                <a:latin typeface="Calibri Light (Headings)"/>
              </a:rPr>
              <a:t> </a:t>
            </a:r>
            <a:r>
              <a:rPr lang="es-ES" dirty="0" err="1">
                <a:latin typeface="Calibri Light (Headings)"/>
              </a:rPr>
              <a:t>level</a:t>
            </a:r>
            <a:r>
              <a:rPr lang="es-ES" dirty="0">
                <a:latin typeface="Calibri Light (Headings)"/>
              </a:rPr>
              <a:t> Security  Security </a:t>
            </a:r>
            <a:r>
              <a:rPr lang="es-ES" dirty="0" err="1">
                <a:latin typeface="Calibri Light (Headings)"/>
              </a:rPr>
              <a:t>filters</a:t>
            </a:r>
            <a:endParaRPr lang="es-ES" dirty="0">
              <a:latin typeface="Calibri Light (Headings)"/>
            </a:endParaRPr>
          </a:p>
        </p:txBody>
      </p:sp>
      <p:sp>
        <p:nvSpPr>
          <p:cNvPr id="7" name="CuadroTexto 5">
            <a:extLst>
              <a:ext uri="{FF2B5EF4-FFF2-40B4-BE49-F238E27FC236}">
                <a16:creationId xmlns:a16="http://schemas.microsoft.com/office/drawing/2014/main" id="{443EA055-DB2D-4BB4-133E-6FAC4DDC25DB}"/>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3BF86FE5-F54A-E686-99E4-1C3E7C46B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312FDDD0-FAA6-63FE-3298-B5AF22C6CE6E}"/>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A9B64022-F450-FBE6-D70A-24B7099D2E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203"/>
            <a:ext cx="3588590" cy="3000375"/>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392D2585-2B70-E5AD-8F58-CB009C65167F}"/>
              </a:ext>
            </a:extLst>
          </p:cNvPr>
          <p:cNvSpPr txBox="1">
            <a:spLocks/>
          </p:cNvSpPr>
          <p:nvPr/>
        </p:nvSpPr>
        <p:spPr>
          <a:xfrm>
            <a:off x="838200" y="1195523"/>
            <a:ext cx="6921843" cy="490871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marL="342900" indent="-342900" algn="just">
              <a:lnSpc>
                <a:spcPct val="150000"/>
              </a:lnSpc>
              <a:buFont typeface="Arial" panose="020B0604020202020204" pitchFamily="34" charset="0"/>
              <a:buChar char="•"/>
            </a:pPr>
            <a:r>
              <a:rPr lang="es-ES" sz="2000" b="1" dirty="0" err="1">
                <a:solidFill>
                  <a:srgbClr val="171717"/>
                </a:solidFill>
                <a:latin typeface="Segoe UI" panose="020B0502040204020203" pitchFamily="34" charset="0"/>
              </a:rPr>
              <a:t>Row</a:t>
            </a:r>
            <a:r>
              <a:rPr lang="es-ES" sz="2000" b="1" dirty="0">
                <a:solidFill>
                  <a:srgbClr val="171717"/>
                </a:solidFill>
                <a:latin typeface="Segoe UI" panose="020B0502040204020203" pitchFamily="34" charset="0"/>
              </a:rPr>
              <a:t> </a:t>
            </a:r>
            <a:r>
              <a:rPr lang="es-ES" sz="2000" b="1" dirty="0" err="1">
                <a:solidFill>
                  <a:srgbClr val="171717"/>
                </a:solidFill>
                <a:latin typeface="Segoe UI" panose="020B0502040204020203" pitchFamily="34" charset="0"/>
              </a:rPr>
              <a:t>level</a:t>
            </a:r>
            <a:r>
              <a:rPr lang="es-ES" sz="2000" b="1" dirty="0">
                <a:solidFill>
                  <a:srgbClr val="171717"/>
                </a:solidFill>
                <a:latin typeface="Segoe UI" panose="020B0502040204020203" pitchFamily="34" charset="0"/>
              </a:rPr>
              <a:t> Security </a:t>
            </a:r>
            <a:r>
              <a:rPr lang="es-ES" sz="2000" dirty="0">
                <a:solidFill>
                  <a:srgbClr val="171717"/>
                </a:solidFill>
                <a:latin typeface="Segoe UI" panose="020B0502040204020203" pitchFamily="34" charset="0"/>
              </a:rPr>
              <a:t>no está soportado por defecto.</a:t>
            </a: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Puede implementarse manualmente mediante </a:t>
            </a:r>
            <a:r>
              <a:rPr lang="es-ES" sz="2000" b="1" dirty="0">
                <a:solidFill>
                  <a:srgbClr val="171717"/>
                </a:solidFill>
                <a:latin typeface="Segoe UI" panose="020B0502040204020203" pitchFamily="34" charset="0"/>
              </a:rPr>
              <a:t>Security </a:t>
            </a:r>
            <a:r>
              <a:rPr lang="es-ES" sz="2000" b="1" dirty="0" err="1">
                <a:solidFill>
                  <a:srgbClr val="171717"/>
                </a:solidFill>
                <a:latin typeface="Segoe UI" panose="020B0502040204020203" pitchFamily="34" charset="0"/>
              </a:rPr>
              <a:t>Filters</a:t>
            </a:r>
            <a:r>
              <a:rPr lang="es-ES" sz="2000" dirty="0">
                <a:solidFill>
                  <a:srgbClr val="171717"/>
                </a:solidFill>
                <a:latin typeface="Segoe UI" panose="020B0502040204020203" pitchFamily="34" charset="0"/>
              </a:rPr>
              <a:t> con expresiones </a:t>
            </a:r>
            <a:r>
              <a:rPr lang="es-ES" sz="2000" dirty="0" err="1">
                <a:solidFill>
                  <a:srgbClr val="171717"/>
                </a:solidFill>
                <a:latin typeface="Segoe UI" panose="020B0502040204020203" pitchFamily="34" charset="0"/>
              </a:rPr>
              <a:t>OData</a:t>
            </a:r>
            <a:r>
              <a:rPr lang="es-ES" sz="2000" dirty="0">
                <a:solidFill>
                  <a:srgbClr val="171717"/>
                </a:solidFill>
                <a:latin typeface="Segoe UI" panose="020B0502040204020203" pitchFamily="34" charset="0"/>
              </a:rPr>
              <a:t>.</a:t>
            </a:r>
          </a:p>
        </p:txBody>
      </p:sp>
    </p:spTree>
    <p:extLst>
      <p:ext uri="{BB962C8B-B14F-4D97-AF65-F5344CB8AC3E}">
        <p14:creationId xmlns:p14="http://schemas.microsoft.com/office/powerpoint/2010/main" val="42702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0CFD7971-083E-9893-E6F6-5C21839483DE}"/>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4EFC8AFE-CCBC-79C9-9C22-8EF110EAA3E6}"/>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5D7B878A-C4DC-9D3A-FBA5-99A964ED9EA3}"/>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sym typeface="Wingdings" panose="05000000000000000000" pitchFamily="2" charset="2"/>
              </a:defRPr>
            </a:lvl1pPr>
          </a:lstStyle>
          <a:p>
            <a:r>
              <a:rPr lang="es-ES" dirty="0" err="1">
                <a:latin typeface="Calibri Light (Headings)"/>
              </a:rPr>
              <a:t>Reports</a:t>
            </a:r>
            <a:endParaRPr lang="es-ES" dirty="0">
              <a:latin typeface="Calibri Light (Headings)"/>
            </a:endParaRPr>
          </a:p>
        </p:txBody>
      </p:sp>
      <p:sp>
        <p:nvSpPr>
          <p:cNvPr id="7" name="CuadroTexto 5">
            <a:extLst>
              <a:ext uri="{FF2B5EF4-FFF2-40B4-BE49-F238E27FC236}">
                <a16:creationId xmlns:a16="http://schemas.microsoft.com/office/drawing/2014/main" id="{68C8FF46-F932-74DC-C926-6607FFE3BA79}"/>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59F9DB6D-0533-F98B-9525-93573DE68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D6C6F28A-98AB-2296-DA55-D7099875651E}"/>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9">
            <a:extLst>
              <a:ext uri="{FF2B5EF4-FFF2-40B4-BE49-F238E27FC236}">
                <a16:creationId xmlns:a16="http://schemas.microsoft.com/office/drawing/2014/main" id="{B34292E0-C0E6-A9AC-8FBB-29CAA000F881}"/>
              </a:ext>
            </a:extLst>
          </p:cNvPr>
          <p:cNvPicPr>
            <a:picLocks noChangeAspect="1"/>
          </p:cNvPicPr>
          <p:nvPr/>
        </p:nvPicPr>
        <p:blipFill>
          <a:blip r:embed="rId3"/>
          <a:stretch>
            <a:fillRect/>
          </a:stretch>
        </p:blipFill>
        <p:spPr>
          <a:xfrm>
            <a:off x="0" y="1110343"/>
            <a:ext cx="9023420" cy="5128813"/>
          </a:xfrm>
          <a:prstGeom prst="rect">
            <a:avLst/>
          </a:prstGeom>
        </p:spPr>
      </p:pic>
    </p:spTree>
    <p:extLst>
      <p:ext uri="{BB962C8B-B14F-4D97-AF65-F5344CB8AC3E}">
        <p14:creationId xmlns:p14="http://schemas.microsoft.com/office/powerpoint/2010/main" val="156771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2">
            <a:extLst>
              <a:ext uri="{FF2B5EF4-FFF2-40B4-BE49-F238E27FC236}">
                <a16:creationId xmlns:a16="http://schemas.microsoft.com/office/drawing/2014/main" id="{1CA86231-1ACC-8AFF-152E-D3B4F75F40C5}"/>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3">
            <a:extLst>
              <a:ext uri="{FF2B5EF4-FFF2-40B4-BE49-F238E27FC236}">
                <a16:creationId xmlns:a16="http://schemas.microsoft.com/office/drawing/2014/main" id="{59EC3A4E-D4F0-22A0-2CB4-DD2488515CF9}"/>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Título 7">
            <a:extLst>
              <a:ext uri="{FF2B5EF4-FFF2-40B4-BE49-F238E27FC236}">
                <a16:creationId xmlns:a16="http://schemas.microsoft.com/office/drawing/2014/main" id="{F1C12EFA-596F-801C-76B6-A34101FC1F26}"/>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sym typeface="Wingdings" panose="05000000000000000000" pitchFamily="2" charset="2"/>
              </a:defRPr>
            </a:lvl1pPr>
          </a:lstStyle>
          <a:p>
            <a:r>
              <a:rPr lang="es-ES" dirty="0">
                <a:latin typeface="Calibri Light (Headings)"/>
              </a:rPr>
              <a:t>Demo</a:t>
            </a:r>
          </a:p>
        </p:txBody>
      </p:sp>
      <p:sp>
        <p:nvSpPr>
          <p:cNvPr id="14" name="CuadroTexto 5">
            <a:extLst>
              <a:ext uri="{FF2B5EF4-FFF2-40B4-BE49-F238E27FC236}">
                <a16:creationId xmlns:a16="http://schemas.microsoft.com/office/drawing/2014/main" id="{3589E5F9-AAC6-9616-0BA8-D3193E7B4DC8}"/>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#netcoreconf</a:t>
            </a:r>
          </a:p>
        </p:txBody>
      </p:sp>
      <p:pic>
        <p:nvPicPr>
          <p:cNvPr id="15" name="Imagen 6">
            <a:extLst>
              <a:ext uri="{FF2B5EF4-FFF2-40B4-BE49-F238E27FC236}">
                <a16:creationId xmlns:a16="http://schemas.microsoft.com/office/drawing/2014/main" id="{3AFDB79B-A1F7-E077-FDDF-0C9A04748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16" name="CuadroTexto 7">
            <a:extLst>
              <a:ext uri="{FF2B5EF4-FFF2-40B4-BE49-F238E27FC236}">
                <a16:creationId xmlns:a16="http://schemas.microsoft.com/office/drawing/2014/main" id="{4BC543D6-6139-2EA3-786C-E9D96789A5C6}"/>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7" name="Picture 2" descr="Talk is cheap Show me the evidence - Futurama Fry Meme Generator">
            <a:extLst>
              <a:ext uri="{FF2B5EF4-FFF2-40B4-BE49-F238E27FC236}">
                <a16:creationId xmlns:a16="http://schemas.microsoft.com/office/drawing/2014/main" id="{A3926B46-8FD5-838F-13F8-91E067866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472" y="1283982"/>
            <a:ext cx="6601941" cy="495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88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B02FD7A2-CB1C-1686-8517-49238653C8DC}"/>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3">
            <a:extLst>
              <a:ext uri="{FF2B5EF4-FFF2-40B4-BE49-F238E27FC236}">
                <a16:creationId xmlns:a16="http://schemas.microsoft.com/office/drawing/2014/main" id="{9334A3DC-7D1C-1AC3-0150-D71974543AE5}"/>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7">
            <a:extLst>
              <a:ext uri="{FF2B5EF4-FFF2-40B4-BE49-F238E27FC236}">
                <a16:creationId xmlns:a16="http://schemas.microsoft.com/office/drawing/2014/main" id="{C596F9EE-2D61-2408-2283-151048A4426B}"/>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sym typeface="Wingdings" panose="05000000000000000000" pitchFamily="2" charset="2"/>
              </a:defRPr>
            </a:lvl1pPr>
          </a:lstStyle>
          <a:p>
            <a:r>
              <a:rPr lang="es-ES" dirty="0" err="1">
                <a:latin typeface="Calibri Light (Headings)"/>
              </a:rPr>
              <a:t>Search</a:t>
            </a:r>
            <a:r>
              <a:rPr lang="es-ES" dirty="0">
                <a:latin typeface="Calibri Light (Headings)"/>
              </a:rPr>
              <a:t> </a:t>
            </a:r>
            <a:r>
              <a:rPr lang="es-ES" dirty="0" err="1">
                <a:latin typeface="Calibri Light (Headings)"/>
              </a:rPr>
              <a:t>service</a:t>
            </a:r>
            <a:r>
              <a:rPr lang="es-ES" dirty="0">
                <a:latin typeface="Calibri Light (Headings)"/>
              </a:rPr>
              <a:t> </a:t>
            </a:r>
            <a:r>
              <a:rPr lang="es-ES" dirty="0" err="1">
                <a:latin typeface="Calibri Light (Headings)"/>
              </a:rPr>
              <a:t>architecture</a:t>
            </a:r>
            <a:endParaRPr lang="es-ES" dirty="0">
              <a:latin typeface="Calibri Light (Headings)"/>
            </a:endParaRPr>
          </a:p>
        </p:txBody>
      </p:sp>
      <p:sp>
        <p:nvSpPr>
          <p:cNvPr id="7" name="CuadroTexto 5">
            <a:extLst>
              <a:ext uri="{FF2B5EF4-FFF2-40B4-BE49-F238E27FC236}">
                <a16:creationId xmlns:a16="http://schemas.microsoft.com/office/drawing/2014/main" id="{D144B105-CE65-799E-8DE7-643AF026E69A}"/>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#netcoreconf</a:t>
            </a:r>
          </a:p>
        </p:txBody>
      </p:sp>
      <p:sp>
        <p:nvSpPr>
          <p:cNvPr id="9" name="CuadroTexto 7">
            <a:extLst>
              <a:ext uri="{FF2B5EF4-FFF2-40B4-BE49-F238E27FC236}">
                <a16:creationId xmlns:a16="http://schemas.microsoft.com/office/drawing/2014/main" id="{E81D384C-E96B-9F22-9EE7-81154E6A0925}"/>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224</a:t>
            </a:r>
            <a:endParaRPr lang="es-ES" sz="2000" b="1" dirty="0">
              <a:solidFill>
                <a:schemeClr val="bg1"/>
              </a:solidFill>
              <a:latin typeface="Trebuchet MS" panose="020B0603020202020204" pitchFamily="34" charset="0"/>
            </a:endParaRPr>
          </a:p>
        </p:txBody>
      </p:sp>
      <p:pic>
        <p:nvPicPr>
          <p:cNvPr id="10" name="Picture 9">
            <a:extLst>
              <a:ext uri="{FF2B5EF4-FFF2-40B4-BE49-F238E27FC236}">
                <a16:creationId xmlns:a16="http://schemas.microsoft.com/office/drawing/2014/main" id="{B33745E9-9BCC-D186-5010-D68CF35DF80D}"/>
              </a:ext>
            </a:extLst>
          </p:cNvPr>
          <p:cNvPicPr>
            <a:picLocks noChangeAspect="1"/>
          </p:cNvPicPr>
          <p:nvPr/>
        </p:nvPicPr>
        <p:blipFill>
          <a:blip r:embed="rId2"/>
          <a:stretch>
            <a:fillRect/>
          </a:stretch>
        </p:blipFill>
        <p:spPr>
          <a:xfrm>
            <a:off x="0" y="1116441"/>
            <a:ext cx="12192000" cy="4748688"/>
          </a:xfrm>
          <a:prstGeom prst="rect">
            <a:avLst/>
          </a:prstGeom>
        </p:spPr>
      </p:pic>
    </p:spTree>
    <p:extLst>
      <p:ext uri="{BB962C8B-B14F-4D97-AF65-F5344CB8AC3E}">
        <p14:creationId xmlns:p14="http://schemas.microsoft.com/office/powerpoint/2010/main" val="287702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87420307-1E22-9139-8926-3B7309719CAC}"/>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ángulo 3">
            <a:extLst>
              <a:ext uri="{FF2B5EF4-FFF2-40B4-BE49-F238E27FC236}">
                <a16:creationId xmlns:a16="http://schemas.microsoft.com/office/drawing/2014/main" id="{3E85326C-E3C0-50A4-E09E-A0A5DDA1FBC4}"/>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7">
            <a:extLst>
              <a:ext uri="{FF2B5EF4-FFF2-40B4-BE49-F238E27FC236}">
                <a16:creationId xmlns:a16="http://schemas.microsoft.com/office/drawing/2014/main" id="{0843C689-5465-8578-65A7-A48443A1CCC1}"/>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sym typeface="Wingdings" panose="05000000000000000000" pitchFamily="2" charset="2"/>
              </a:defRPr>
            </a:lvl1pPr>
          </a:lstStyle>
          <a:p>
            <a:r>
              <a:rPr lang="es-ES" dirty="0" err="1">
                <a:latin typeface="Calibri Light (Headings)"/>
              </a:rPr>
              <a:t>Search</a:t>
            </a:r>
            <a:r>
              <a:rPr lang="es-ES" dirty="0">
                <a:latin typeface="Calibri Light (Headings)"/>
              </a:rPr>
              <a:t> </a:t>
            </a:r>
            <a:r>
              <a:rPr lang="es-ES" dirty="0" err="1">
                <a:latin typeface="Calibri Light (Headings)"/>
              </a:rPr>
              <a:t>service</a:t>
            </a:r>
            <a:r>
              <a:rPr lang="es-ES" dirty="0">
                <a:latin typeface="Calibri Light (Headings)"/>
              </a:rPr>
              <a:t> </a:t>
            </a:r>
            <a:r>
              <a:rPr lang="es-ES" dirty="0" err="1">
                <a:latin typeface="Calibri Light (Headings)"/>
              </a:rPr>
              <a:t>architecture</a:t>
            </a:r>
            <a:endParaRPr lang="es-ES" dirty="0">
              <a:latin typeface="Calibri Light (Headings)"/>
            </a:endParaRPr>
          </a:p>
        </p:txBody>
      </p:sp>
      <p:sp>
        <p:nvSpPr>
          <p:cNvPr id="7" name="CuadroTexto 5">
            <a:extLst>
              <a:ext uri="{FF2B5EF4-FFF2-40B4-BE49-F238E27FC236}">
                <a16:creationId xmlns:a16="http://schemas.microsoft.com/office/drawing/2014/main" id="{D2873CF0-E224-35AB-B554-47C638094037}"/>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#netcoreconf</a:t>
            </a:r>
          </a:p>
        </p:txBody>
      </p:sp>
      <p:pic>
        <p:nvPicPr>
          <p:cNvPr id="8" name="Imagen 6">
            <a:extLst>
              <a:ext uri="{FF2B5EF4-FFF2-40B4-BE49-F238E27FC236}">
                <a16:creationId xmlns:a16="http://schemas.microsoft.com/office/drawing/2014/main" id="{F3E506D0-A8A3-0D90-70B8-E53E66000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1D83941F-189F-3F69-7B5A-D4EBB2C46E65}"/>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THANK YOU FOR w ww LISTENING TO MY PRESENTATION - iFunny Brazil">
            <a:extLst>
              <a:ext uri="{FF2B5EF4-FFF2-40B4-BE49-F238E27FC236}">
                <a16:creationId xmlns:a16="http://schemas.microsoft.com/office/drawing/2014/main" id="{809FCB65-0974-9168-F73A-5EEBD06C0A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05"/>
          <a:stretch/>
        </p:blipFill>
        <p:spPr bwMode="auto">
          <a:xfrm>
            <a:off x="2976769" y="1443920"/>
            <a:ext cx="6096000" cy="450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83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6">
            <a:extLst>
              <a:ext uri="{FF2B5EF4-FFF2-40B4-BE49-F238E27FC236}">
                <a16:creationId xmlns:a16="http://schemas.microsoft.com/office/drawing/2014/main" id="{4CC5D3F1-AA26-E0BE-F38C-FB069F20C21F}"/>
              </a:ext>
            </a:extLst>
          </p:cNvPr>
          <p:cNvSpPr/>
          <p:nvPr/>
        </p:nvSpPr>
        <p:spPr>
          <a:xfrm>
            <a:off x="0" y="969291"/>
            <a:ext cx="12192000" cy="45719"/>
          </a:xfrm>
          <a:prstGeom prst="rect">
            <a:avLst/>
          </a:prstGeom>
          <a:solidFill>
            <a:srgbClr val="561B64"/>
          </a:solidFill>
          <a:ln>
            <a:solidFill>
              <a:srgbClr val="561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5" name="Grupo 4">
            <a:extLst>
              <a:ext uri="{FF2B5EF4-FFF2-40B4-BE49-F238E27FC236}">
                <a16:creationId xmlns:a16="http://schemas.microsoft.com/office/drawing/2014/main" id="{74B5B499-ED88-0FDB-5083-DA48BE4EAAB9}"/>
              </a:ext>
            </a:extLst>
          </p:cNvPr>
          <p:cNvGrpSpPr/>
          <p:nvPr/>
        </p:nvGrpSpPr>
        <p:grpSpPr>
          <a:xfrm>
            <a:off x="718086" y="2431303"/>
            <a:ext cx="10755825" cy="2506244"/>
            <a:chOff x="898645" y="2920564"/>
            <a:chExt cx="10755825" cy="2506244"/>
          </a:xfrm>
        </p:grpSpPr>
        <p:pic>
          <p:nvPicPr>
            <p:cNvPr id="6" name="Imagen 8" descr="Un letrero de color negro&#10;&#10;Descripción generada automáticamente con confianza media">
              <a:extLst>
                <a:ext uri="{FF2B5EF4-FFF2-40B4-BE49-F238E27FC236}">
                  <a16:creationId xmlns:a16="http://schemas.microsoft.com/office/drawing/2014/main" id="{713F9172-5D53-7AFD-2C52-479CCC1EF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7" name="Gráfico 10">
              <a:extLst>
                <a:ext uri="{FF2B5EF4-FFF2-40B4-BE49-F238E27FC236}">
                  <a16:creationId xmlns:a16="http://schemas.microsoft.com/office/drawing/2014/main" id="{529F85F4-5F94-0EBD-BFB1-03EF56E4861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82" y="2920564"/>
              <a:ext cx="3542080" cy="2506244"/>
            </a:xfrm>
            <a:prstGeom prst="rect">
              <a:avLst/>
            </a:prstGeom>
          </p:spPr>
        </p:pic>
        <p:pic>
          <p:nvPicPr>
            <p:cNvPr id="8" name="Imagen 12">
              <a:extLst>
                <a:ext uri="{FF2B5EF4-FFF2-40B4-BE49-F238E27FC236}">
                  <a16:creationId xmlns:a16="http://schemas.microsoft.com/office/drawing/2014/main" id="{E535D7F6-768A-3379-5BB6-BA872F2CF5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pic>
        <p:nvPicPr>
          <p:cNvPr id="9" name="Imagen 18" descr="Imagen que contiene Icono&#10;&#10;Descripción generada automáticamente">
            <a:extLst>
              <a:ext uri="{FF2B5EF4-FFF2-40B4-BE49-F238E27FC236}">
                <a16:creationId xmlns:a16="http://schemas.microsoft.com/office/drawing/2014/main" id="{6CD9030A-4924-43D4-3D8A-4E31ACB3D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3830" y="5455505"/>
            <a:ext cx="924339" cy="619307"/>
          </a:xfrm>
          <a:prstGeom prst="rect">
            <a:avLst/>
          </a:prstGeom>
        </p:spPr>
      </p:pic>
      <p:pic>
        <p:nvPicPr>
          <p:cNvPr id="10" name="Imagen 26" descr="Un letrero de color negro&#10;&#10;Descripción generada automáticamente con confianza baja">
            <a:extLst>
              <a:ext uri="{FF2B5EF4-FFF2-40B4-BE49-F238E27FC236}">
                <a16:creationId xmlns:a16="http://schemas.microsoft.com/office/drawing/2014/main" id="{EE5F55CF-8B3C-82FE-1075-4E8850530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8618" y="3348509"/>
            <a:ext cx="2531609" cy="865980"/>
          </a:xfrm>
          <a:prstGeom prst="rect">
            <a:avLst/>
          </a:prstGeom>
        </p:spPr>
      </p:pic>
      <p:pic>
        <p:nvPicPr>
          <p:cNvPr id="11" name="Imagen 30">
            <a:extLst>
              <a:ext uri="{FF2B5EF4-FFF2-40B4-BE49-F238E27FC236}">
                <a16:creationId xmlns:a16="http://schemas.microsoft.com/office/drawing/2014/main" id="{AF6186A4-CF31-7F57-11A2-64832FE12A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0615" y="4341414"/>
            <a:ext cx="2309522" cy="693253"/>
          </a:xfrm>
          <a:prstGeom prst="rect">
            <a:avLst/>
          </a:prstGeom>
        </p:spPr>
      </p:pic>
      <p:pic>
        <p:nvPicPr>
          <p:cNvPr id="12" name="Imagen 34" descr="Logotipo, nombre de la empresa&#10;&#10;Descripción generada automáticamente">
            <a:extLst>
              <a:ext uri="{FF2B5EF4-FFF2-40B4-BE49-F238E27FC236}">
                <a16:creationId xmlns:a16="http://schemas.microsoft.com/office/drawing/2014/main" id="{86199374-AF7D-89A7-C048-2F107DF3A0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3280" y="4176121"/>
            <a:ext cx="2924571" cy="988492"/>
          </a:xfrm>
          <a:prstGeom prst="rect">
            <a:avLst/>
          </a:prstGeom>
        </p:spPr>
      </p:pic>
      <p:pic>
        <p:nvPicPr>
          <p:cNvPr id="13" name="Imagen 39">
            <a:extLst>
              <a:ext uri="{FF2B5EF4-FFF2-40B4-BE49-F238E27FC236}">
                <a16:creationId xmlns:a16="http://schemas.microsoft.com/office/drawing/2014/main" id="{9E7E184F-3D0E-66A8-7DD4-5F868961EB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632" y="152280"/>
            <a:ext cx="1246198" cy="1413542"/>
          </a:xfrm>
          <a:prstGeom prst="rect">
            <a:avLst/>
          </a:prstGeom>
        </p:spPr>
      </p:pic>
      <p:sp>
        <p:nvSpPr>
          <p:cNvPr id="14" name="CuadroTexto 40">
            <a:extLst>
              <a:ext uri="{FF2B5EF4-FFF2-40B4-BE49-F238E27FC236}">
                <a16:creationId xmlns:a16="http://schemas.microsoft.com/office/drawing/2014/main" id="{B263AD21-CDBD-D298-81AD-A956D9F58254}"/>
              </a:ext>
            </a:extLst>
          </p:cNvPr>
          <p:cNvSpPr txBox="1"/>
          <p:nvPr/>
        </p:nvSpPr>
        <p:spPr>
          <a:xfrm rot="21254162">
            <a:off x="385470" y="1073482"/>
            <a:ext cx="960519" cy="25391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sp>
        <p:nvSpPr>
          <p:cNvPr id="15" name="CuadroTexto 41">
            <a:extLst>
              <a:ext uri="{FF2B5EF4-FFF2-40B4-BE49-F238E27FC236}">
                <a16:creationId xmlns:a16="http://schemas.microsoft.com/office/drawing/2014/main" id="{7FFE5FEB-5E78-C488-6482-5B7E48CDF393}"/>
              </a:ext>
            </a:extLst>
          </p:cNvPr>
          <p:cNvSpPr txBox="1"/>
          <p:nvPr/>
        </p:nvSpPr>
        <p:spPr>
          <a:xfrm>
            <a:off x="4276725" y="125227"/>
            <a:ext cx="3581400" cy="923330"/>
          </a:xfrm>
          <a:prstGeom prst="rect">
            <a:avLst/>
          </a:prstGeom>
          <a:noFill/>
        </p:spPr>
        <p:txBody>
          <a:bodyPr wrap="square" rtlCol="0">
            <a:spAutoFit/>
          </a:bodyPr>
          <a:lstStyle/>
          <a:p>
            <a:r>
              <a:rPr lang="es-ES" sz="5400" b="1" dirty="0">
                <a:solidFill>
                  <a:srgbClr val="561B64"/>
                </a:solidFill>
                <a:latin typeface="Calibri (body)"/>
              </a:rPr>
              <a:t>SPONSORS</a:t>
            </a:r>
          </a:p>
        </p:txBody>
      </p:sp>
      <p:pic>
        <p:nvPicPr>
          <p:cNvPr id="16" name="Imagen 2" descr="Logotipo&#10;&#10;Descripción generada automáticamente">
            <a:extLst>
              <a:ext uri="{FF2B5EF4-FFF2-40B4-BE49-F238E27FC236}">
                <a16:creationId xmlns:a16="http://schemas.microsoft.com/office/drawing/2014/main" id="{F036E944-F09D-1CEB-3297-825B7B40B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0776" y="1221760"/>
            <a:ext cx="8593297" cy="2358311"/>
          </a:xfrm>
          <a:prstGeom prst="rect">
            <a:avLst/>
          </a:prstGeom>
        </p:spPr>
      </p:pic>
    </p:spTree>
    <p:extLst>
      <p:ext uri="{BB962C8B-B14F-4D97-AF65-F5344CB8AC3E}">
        <p14:creationId xmlns:p14="http://schemas.microsoft.com/office/powerpoint/2010/main" val="41458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Imagen 6">
            <a:extLst>
              <a:ext uri="{FF2B5EF4-FFF2-40B4-BE49-F238E27FC236}">
                <a16:creationId xmlns:a16="http://schemas.microsoft.com/office/drawing/2014/main" id="{B431F8AB-7703-DFD9-E9BA-C52B8F641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5" name="CuadroTexto 8">
            <a:extLst>
              <a:ext uri="{FF2B5EF4-FFF2-40B4-BE49-F238E27FC236}">
                <a16:creationId xmlns:a16="http://schemas.microsoft.com/office/drawing/2014/main" id="{F7199ED3-DDCD-1280-C031-4C5E516532BB}"/>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pic>
        <p:nvPicPr>
          <p:cNvPr id="6" name="Picture 2" descr="Instagram Logo | PNG All">
            <a:extLst>
              <a:ext uri="{FF2B5EF4-FFF2-40B4-BE49-F238E27FC236}">
                <a16:creationId xmlns:a16="http://schemas.microsoft.com/office/drawing/2014/main" id="{5F75576A-533C-344D-D57D-2C3568D6C12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6608" y="2330251"/>
            <a:ext cx="338000" cy="360000"/>
          </a:xfrm>
          <a:prstGeom prst="rect">
            <a:avLst/>
          </a:prstGeom>
          <a:noFill/>
          <a:ln>
            <a:noFill/>
          </a:ln>
        </p:spPr>
      </p:pic>
      <p:pic>
        <p:nvPicPr>
          <p:cNvPr id="7" name="Picture 4" descr="X Logo, symbol, meaning, history, PNG, brand">
            <a:extLst>
              <a:ext uri="{FF2B5EF4-FFF2-40B4-BE49-F238E27FC236}">
                <a16:creationId xmlns:a16="http://schemas.microsoft.com/office/drawing/2014/main" id="{3307C9E8-F306-0B4E-13E3-0002AABBA8A6}"/>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8559" r="19410"/>
          <a:stretch/>
        </p:blipFill>
        <p:spPr bwMode="auto">
          <a:xfrm>
            <a:off x="8217304" y="1872134"/>
            <a:ext cx="288000" cy="261156"/>
          </a:xfrm>
          <a:prstGeom prst="rect">
            <a:avLst/>
          </a:prstGeom>
          <a:noFill/>
          <a:ln>
            <a:noFill/>
          </a:ln>
        </p:spPr>
      </p:pic>
      <p:pic>
        <p:nvPicPr>
          <p:cNvPr id="8" name="Picture 10">
            <a:extLst>
              <a:ext uri="{FF2B5EF4-FFF2-40B4-BE49-F238E27FC236}">
                <a16:creationId xmlns:a16="http://schemas.microsoft.com/office/drawing/2014/main" id="{87747EDB-3598-E777-4672-BF0CF24838EA}"/>
              </a:ext>
            </a:extLst>
          </p:cNvPr>
          <p:cNvPicPr>
            <a:picLocks noChangeAspect="1" noChangeArrowheads="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5961" t="7084" r="12762" b="13810"/>
          <a:stretch/>
        </p:blipFill>
        <p:spPr bwMode="auto">
          <a:xfrm>
            <a:off x="8176366" y="1315173"/>
            <a:ext cx="369876" cy="360000"/>
          </a:xfrm>
          <a:prstGeom prst="rect">
            <a:avLst/>
          </a:prstGeom>
          <a:noFill/>
          <a:ln>
            <a:noFill/>
          </a:ln>
        </p:spPr>
      </p:pic>
      <p:sp>
        <p:nvSpPr>
          <p:cNvPr id="9" name="CuadroTexto 10">
            <a:extLst>
              <a:ext uri="{FF2B5EF4-FFF2-40B4-BE49-F238E27FC236}">
                <a16:creationId xmlns:a16="http://schemas.microsoft.com/office/drawing/2014/main" id="{C125B0E4-B8CD-09F2-FEC4-3BEDFD9FBF19}"/>
              </a:ext>
            </a:extLst>
          </p:cNvPr>
          <p:cNvSpPr txBox="1"/>
          <p:nvPr/>
        </p:nvSpPr>
        <p:spPr>
          <a:xfrm>
            <a:off x="8782050" y="2317545"/>
            <a:ext cx="1520544" cy="369332"/>
          </a:xfrm>
          <a:prstGeom prst="rect">
            <a:avLst/>
          </a:prstGeom>
          <a:noFill/>
        </p:spPr>
        <p:txBody>
          <a:bodyPr wrap="none" rtlCol="0">
            <a:spAutoFit/>
          </a:bodyPr>
          <a:lstStyle/>
          <a:p>
            <a:r>
              <a:rPr lang="es-ES" dirty="0">
                <a:solidFill>
                  <a:schemeClr val="tx1">
                    <a:lumMod val="50000"/>
                  </a:schemeClr>
                </a:solidFill>
              </a:rPr>
              <a:t>@netcoreconf</a:t>
            </a:r>
          </a:p>
        </p:txBody>
      </p:sp>
      <p:sp>
        <p:nvSpPr>
          <p:cNvPr id="10" name="CuadroTexto 11">
            <a:extLst>
              <a:ext uri="{FF2B5EF4-FFF2-40B4-BE49-F238E27FC236}">
                <a16:creationId xmlns:a16="http://schemas.microsoft.com/office/drawing/2014/main" id="{C006F889-634B-EF2E-C1EB-ED7870169665}"/>
              </a:ext>
            </a:extLst>
          </p:cNvPr>
          <p:cNvSpPr txBox="1"/>
          <p:nvPr/>
        </p:nvSpPr>
        <p:spPr>
          <a:xfrm>
            <a:off x="8782050" y="1318547"/>
            <a:ext cx="1403526" cy="369332"/>
          </a:xfrm>
          <a:prstGeom prst="rect">
            <a:avLst/>
          </a:prstGeom>
          <a:noFill/>
        </p:spPr>
        <p:txBody>
          <a:bodyPr wrap="none" rtlCol="0">
            <a:spAutoFit/>
          </a:bodyPr>
          <a:lstStyle/>
          <a:p>
            <a:r>
              <a:rPr lang="es-ES" dirty="0">
                <a:solidFill>
                  <a:schemeClr val="tx1">
                    <a:lumMod val="50000"/>
                  </a:schemeClr>
                </a:solidFill>
              </a:rPr>
              <a:t>/</a:t>
            </a:r>
            <a:r>
              <a:rPr lang="es-ES" dirty="0" err="1">
                <a:solidFill>
                  <a:schemeClr val="tx1">
                    <a:lumMod val="50000"/>
                  </a:schemeClr>
                </a:solidFill>
              </a:rPr>
              <a:t>netcoreconf</a:t>
            </a:r>
            <a:endParaRPr lang="es-ES" dirty="0">
              <a:solidFill>
                <a:schemeClr val="tx1">
                  <a:lumMod val="50000"/>
                </a:schemeClr>
              </a:solidFill>
            </a:endParaRPr>
          </a:p>
        </p:txBody>
      </p:sp>
      <p:sp>
        <p:nvSpPr>
          <p:cNvPr id="11" name="CuadroTexto 12">
            <a:extLst>
              <a:ext uri="{FF2B5EF4-FFF2-40B4-BE49-F238E27FC236}">
                <a16:creationId xmlns:a16="http://schemas.microsoft.com/office/drawing/2014/main" id="{E37527D2-E0C0-7B45-3294-E5C26715C486}"/>
              </a:ext>
            </a:extLst>
          </p:cNvPr>
          <p:cNvSpPr txBox="1"/>
          <p:nvPr/>
        </p:nvSpPr>
        <p:spPr>
          <a:xfrm>
            <a:off x="8767332" y="1818046"/>
            <a:ext cx="1520544" cy="369332"/>
          </a:xfrm>
          <a:prstGeom prst="rect">
            <a:avLst/>
          </a:prstGeom>
          <a:noFill/>
        </p:spPr>
        <p:txBody>
          <a:bodyPr wrap="none" rtlCol="0">
            <a:spAutoFit/>
          </a:bodyPr>
          <a:lstStyle/>
          <a:p>
            <a:r>
              <a:rPr lang="es-ES" dirty="0">
                <a:solidFill>
                  <a:schemeClr val="tx1">
                    <a:lumMod val="50000"/>
                  </a:schemeClr>
                </a:solidFill>
              </a:rPr>
              <a:t>@netcoreconf</a:t>
            </a:r>
          </a:p>
        </p:txBody>
      </p:sp>
      <p:pic>
        <p:nvPicPr>
          <p:cNvPr id="12" name="Imagen 14">
            <a:extLst>
              <a:ext uri="{FF2B5EF4-FFF2-40B4-BE49-F238E27FC236}">
                <a16:creationId xmlns:a16="http://schemas.microsoft.com/office/drawing/2014/main" id="{CBC8AD96-A550-C1A7-6271-1BCBB4C4117B}"/>
              </a:ext>
            </a:extLst>
          </p:cNvPr>
          <p:cNvPicPr>
            <a:picLocks noChangeAspect="1"/>
          </p:cNvPicPr>
          <p:nvPr/>
        </p:nvPicPr>
        <p:blipFill>
          <a:blip r:embed="rId6"/>
          <a:stretch>
            <a:fillRect/>
          </a:stretch>
        </p:blipFill>
        <p:spPr>
          <a:xfrm>
            <a:off x="7891463" y="3009900"/>
            <a:ext cx="2898124" cy="2876550"/>
          </a:xfrm>
          <a:prstGeom prst="rect">
            <a:avLst/>
          </a:prstGeom>
        </p:spPr>
      </p:pic>
    </p:spTree>
    <p:extLst>
      <p:ext uri="{BB962C8B-B14F-4D97-AF65-F5344CB8AC3E}">
        <p14:creationId xmlns:p14="http://schemas.microsoft.com/office/powerpoint/2010/main" val="4009323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6">
            <a:extLst>
              <a:ext uri="{FF2B5EF4-FFF2-40B4-BE49-F238E27FC236}">
                <a16:creationId xmlns:a16="http://schemas.microsoft.com/office/drawing/2014/main" id="{4CC5D3F1-AA26-E0BE-F38C-FB069F20C21F}"/>
              </a:ext>
            </a:extLst>
          </p:cNvPr>
          <p:cNvSpPr/>
          <p:nvPr/>
        </p:nvSpPr>
        <p:spPr>
          <a:xfrm>
            <a:off x="0" y="969291"/>
            <a:ext cx="12192000" cy="45719"/>
          </a:xfrm>
          <a:prstGeom prst="rect">
            <a:avLst/>
          </a:prstGeom>
          <a:solidFill>
            <a:srgbClr val="561B64"/>
          </a:solidFill>
          <a:ln>
            <a:solidFill>
              <a:srgbClr val="561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5" name="Grupo 4">
            <a:extLst>
              <a:ext uri="{FF2B5EF4-FFF2-40B4-BE49-F238E27FC236}">
                <a16:creationId xmlns:a16="http://schemas.microsoft.com/office/drawing/2014/main" id="{74B5B499-ED88-0FDB-5083-DA48BE4EAAB9}"/>
              </a:ext>
            </a:extLst>
          </p:cNvPr>
          <p:cNvGrpSpPr/>
          <p:nvPr/>
        </p:nvGrpSpPr>
        <p:grpSpPr>
          <a:xfrm>
            <a:off x="718086" y="2431303"/>
            <a:ext cx="10755825" cy="2506244"/>
            <a:chOff x="898645" y="2920564"/>
            <a:chExt cx="10755825" cy="2506244"/>
          </a:xfrm>
        </p:grpSpPr>
        <p:pic>
          <p:nvPicPr>
            <p:cNvPr id="6" name="Imagen 8" descr="Un letrero de color negro&#10;&#10;Descripción generada automáticamente con confianza media">
              <a:extLst>
                <a:ext uri="{FF2B5EF4-FFF2-40B4-BE49-F238E27FC236}">
                  <a16:creationId xmlns:a16="http://schemas.microsoft.com/office/drawing/2014/main" id="{713F9172-5D53-7AFD-2C52-479CCC1EF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7" name="Gráfico 10">
              <a:extLst>
                <a:ext uri="{FF2B5EF4-FFF2-40B4-BE49-F238E27FC236}">
                  <a16:creationId xmlns:a16="http://schemas.microsoft.com/office/drawing/2014/main" id="{529F85F4-5F94-0EBD-BFB1-03EF56E4861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382" y="2920564"/>
              <a:ext cx="3542080" cy="2506244"/>
            </a:xfrm>
            <a:prstGeom prst="rect">
              <a:avLst/>
            </a:prstGeom>
          </p:spPr>
        </p:pic>
        <p:pic>
          <p:nvPicPr>
            <p:cNvPr id="8" name="Imagen 12">
              <a:extLst>
                <a:ext uri="{FF2B5EF4-FFF2-40B4-BE49-F238E27FC236}">
                  <a16:creationId xmlns:a16="http://schemas.microsoft.com/office/drawing/2014/main" id="{E535D7F6-768A-3379-5BB6-BA872F2CF5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pic>
        <p:nvPicPr>
          <p:cNvPr id="9" name="Imagen 18" descr="Imagen que contiene Icono&#10;&#10;Descripción generada automáticamente">
            <a:extLst>
              <a:ext uri="{FF2B5EF4-FFF2-40B4-BE49-F238E27FC236}">
                <a16:creationId xmlns:a16="http://schemas.microsoft.com/office/drawing/2014/main" id="{6CD9030A-4924-43D4-3D8A-4E31ACB3D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3830" y="5455505"/>
            <a:ext cx="924339" cy="619307"/>
          </a:xfrm>
          <a:prstGeom prst="rect">
            <a:avLst/>
          </a:prstGeom>
        </p:spPr>
      </p:pic>
      <p:pic>
        <p:nvPicPr>
          <p:cNvPr id="10" name="Imagen 26" descr="Un letrero de color negro&#10;&#10;Descripción generada automáticamente con confianza baja">
            <a:extLst>
              <a:ext uri="{FF2B5EF4-FFF2-40B4-BE49-F238E27FC236}">
                <a16:creationId xmlns:a16="http://schemas.microsoft.com/office/drawing/2014/main" id="{EE5F55CF-8B3C-82FE-1075-4E8850530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8618" y="3348509"/>
            <a:ext cx="2531609" cy="865980"/>
          </a:xfrm>
          <a:prstGeom prst="rect">
            <a:avLst/>
          </a:prstGeom>
        </p:spPr>
      </p:pic>
      <p:pic>
        <p:nvPicPr>
          <p:cNvPr id="11" name="Imagen 30">
            <a:extLst>
              <a:ext uri="{FF2B5EF4-FFF2-40B4-BE49-F238E27FC236}">
                <a16:creationId xmlns:a16="http://schemas.microsoft.com/office/drawing/2014/main" id="{AF6186A4-CF31-7F57-11A2-64832FE12A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0615" y="4341414"/>
            <a:ext cx="2309522" cy="693253"/>
          </a:xfrm>
          <a:prstGeom prst="rect">
            <a:avLst/>
          </a:prstGeom>
        </p:spPr>
      </p:pic>
      <p:pic>
        <p:nvPicPr>
          <p:cNvPr id="12" name="Imagen 34" descr="Logotipo, nombre de la empresa&#10;&#10;Descripción generada automáticamente">
            <a:extLst>
              <a:ext uri="{FF2B5EF4-FFF2-40B4-BE49-F238E27FC236}">
                <a16:creationId xmlns:a16="http://schemas.microsoft.com/office/drawing/2014/main" id="{86199374-AF7D-89A7-C048-2F107DF3A0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3280" y="4176121"/>
            <a:ext cx="2924571" cy="988492"/>
          </a:xfrm>
          <a:prstGeom prst="rect">
            <a:avLst/>
          </a:prstGeom>
        </p:spPr>
      </p:pic>
      <p:pic>
        <p:nvPicPr>
          <p:cNvPr id="13" name="Imagen 39">
            <a:extLst>
              <a:ext uri="{FF2B5EF4-FFF2-40B4-BE49-F238E27FC236}">
                <a16:creationId xmlns:a16="http://schemas.microsoft.com/office/drawing/2014/main" id="{9E7E184F-3D0E-66A8-7DD4-5F868961EB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632" y="152280"/>
            <a:ext cx="1246198" cy="1413542"/>
          </a:xfrm>
          <a:prstGeom prst="rect">
            <a:avLst/>
          </a:prstGeom>
        </p:spPr>
      </p:pic>
      <p:sp>
        <p:nvSpPr>
          <p:cNvPr id="14" name="CuadroTexto 40">
            <a:extLst>
              <a:ext uri="{FF2B5EF4-FFF2-40B4-BE49-F238E27FC236}">
                <a16:creationId xmlns:a16="http://schemas.microsoft.com/office/drawing/2014/main" id="{B263AD21-CDBD-D298-81AD-A956D9F58254}"/>
              </a:ext>
            </a:extLst>
          </p:cNvPr>
          <p:cNvSpPr txBox="1"/>
          <p:nvPr/>
        </p:nvSpPr>
        <p:spPr>
          <a:xfrm rot="21254162">
            <a:off x="385470" y="1073482"/>
            <a:ext cx="960519" cy="25391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sp>
        <p:nvSpPr>
          <p:cNvPr id="15" name="CuadroTexto 41">
            <a:extLst>
              <a:ext uri="{FF2B5EF4-FFF2-40B4-BE49-F238E27FC236}">
                <a16:creationId xmlns:a16="http://schemas.microsoft.com/office/drawing/2014/main" id="{7FFE5FEB-5E78-C488-6482-5B7E48CDF393}"/>
              </a:ext>
            </a:extLst>
          </p:cNvPr>
          <p:cNvSpPr txBox="1"/>
          <p:nvPr/>
        </p:nvSpPr>
        <p:spPr>
          <a:xfrm>
            <a:off x="4276725" y="125227"/>
            <a:ext cx="3581400" cy="923330"/>
          </a:xfrm>
          <a:prstGeom prst="rect">
            <a:avLst/>
          </a:prstGeom>
          <a:noFill/>
        </p:spPr>
        <p:txBody>
          <a:bodyPr wrap="square" rtlCol="0">
            <a:spAutoFit/>
          </a:bodyPr>
          <a:lstStyle/>
          <a:p>
            <a:r>
              <a:rPr lang="es-ES" sz="5400" b="1" dirty="0">
                <a:solidFill>
                  <a:srgbClr val="561B64"/>
                </a:solidFill>
                <a:latin typeface="Calibri (body)"/>
              </a:rPr>
              <a:t>SPONSORS</a:t>
            </a:r>
          </a:p>
        </p:txBody>
      </p:sp>
      <p:pic>
        <p:nvPicPr>
          <p:cNvPr id="16" name="Imagen 2" descr="Logotipo&#10;&#10;Descripción generada automáticamente">
            <a:extLst>
              <a:ext uri="{FF2B5EF4-FFF2-40B4-BE49-F238E27FC236}">
                <a16:creationId xmlns:a16="http://schemas.microsoft.com/office/drawing/2014/main" id="{F036E944-F09D-1CEB-3297-825B7B40B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70776" y="1221760"/>
            <a:ext cx="8593297" cy="2358311"/>
          </a:xfrm>
          <a:prstGeom prst="rect">
            <a:avLst/>
          </a:prstGeom>
        </p:spPr>
      </p:pic>
    </p:spTree>
    <p:extLst>
      <p:ext uri="{BB962C8B-B14F-4D97-AF65-F5344CB8AC3E}">
        <p14:creationId xmlns:p14="http://schemas.microsoft.com/office/powerpoint/2010/main" val="178407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1F239D-0E13-6E48-574F-200C5067ED3B}"/>
              </a:ext>
            </a:extLst>
          </p:cNvPr>
          <p:cNvSpPr/>
          <p:nvPr/>
        </p:nvSpPr>
        <p:spPr>
          <a:xfrm>
            <a:off x="204047" y="340272"/>
            <a:ext cx="8361983" cy="5689592"/>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Title 1">
            <a:extLst>
              <a:ext uri="{FF2B5EF4-FFF2-40B4-BE49-F238E27FC236}">
                <a16:creationId xmlns:a16="http://schemas.microsoft.com/office/drawing/2014/main" id="{2543D0AE-F4C3-B51F-E77A-A8EE10A981AA}"/>
              </a:ext>
            </a:extLst>
          </p:cNvPr>
          <p:cNvSpPr>
            <a:spLocks noGrp="1"/>
          </p:cNvSpPr>
          <p:nvPr>
            <p:ph type="title"/>
          </p:nvPr>
        </p:nvSpPr>
        <p:spPr>
          <a:xfrm>
            <a:off x="491095" y="401100"/>
            <a:ext cx="7830559" cy="1103552"/>
          </a:xfrm>
          <a:prstGeom prst="rect">
            <a:avLst/>
          </a:prstGeom>
        </p:spPr>
        <p:txBody>
          <a:bodyPr>
            <a:normAutofit/>
          </a:bodyPr>
          <a:lstStyle/>
          <a:p>
            <a:pPr algn="ctr"/>
            <a:r>
              <a:rPr lang="es-ES" b="1" dirty="0">
                <a:solidFill>
                  <a:schemeClr val="bg1"/>
                </a:solidFill>
                <a:latin typeface="Calibri Light (Headings)"/>
              </a:rPr>
              <a:t>José Alberto Coronado de la Rosa</a:t>
            </a:r>
          </a:p>
        </p:txBody>
      </p:sp>
      <p:sp>
        <p:nvSpPr>
          <p:cNvPr id="31" name="TextBox 30">
            <a:extLst>
              <a:ext uri="{FF2B5EF4-FFF2-40B4-BE49-F238E27FC236}">
                <a16:creationId xmlns:a16="http://schemas.microsoft.com/office/drawing/2014/main" id="{10EACE37-E701-6222-8684-4B479A87321F}"/>
              </a:ext>
            </a:extLst>
          </p:cNvPr>
          <p:cNvSpPr txBox="1"/>
          <p:nvPr/>
        </p:nvSpPr>
        <p:spPr>
          <a:xfrm>
            <a:off x="120224" y="6396335"/>
            <a:ext cx="1853291" cy="461665"/>
          </a:xfrm>
          <a:prstGeom prst="rect">
            <a:avLst/>
          </a:prstGeom>
          <a:noFill/>
        </p:spPr>
        <p:txBody>
          <a:bodyPr wrap="square">
            <a:spAutoFit/>
          </a:bodyPr>
          <a:lstStyle/>
          <a:p>
            <a:r>
              <a:rPr lang="es-ES" sz="2400" dirty="0">
                <a:solidFill>
                  <a:srgbClr val="682079"/>
                </a:solidFill>
                <a:latin typeface="Calibri (body)"/>
              </a:rPr>
              <a:t>#netcoreconf</a:t>
            </a:r>
          </a:p>
        </p:txBody>
      </p:sp>
      <p:sp>
        <p:nvSpPr>
          <p:cNvPr id="32" name="CuadroTexto 2">
            <a:extLst>
              <a:ext uri="{FF2B5EF4-FFF2-40B4-BE49-F238E27FC236}">
                <a16:creationId xmlns:a16="http://schemas.microsoft.com/office/drawing/2014/main" id="{06453379-2AD2-6C1D-B06C-C8A4AF56A702}"/>
              </a:ext>
            </a:extLst>
          </p:cNvPr>
          <p:cNvSpPr txBox="1"/>
          <p:nvPr/>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sp>
        <p:nvSpPr>
          <p:cNvPr id="33" name="TextBox 32">
            <a:extLst>
              <a:ext uri="{FF2B5EF4-FFF2-40B4-BE49-F238E27FC236}">
                <a16:creationId xmlns:a16="http://schemas.microsoft.com/office/drawing/2014/main" id="{2F40CE3E-93D9-D8CA-2D40-75509F7DF156}"/>
              </a:ext>
            </a:extLst>
          </p:cNvPr>
          <p:cNvSpPr txBox="1"/>
          <p:nvPr/>
        </p:nvSpPr>
        <p:spPr>
          <a:xfrm>
            <a:off x="485539" y="3300331"/>
            <a:ext cx="7830559" cy="584775"/>
          </a:xfrm>
          <a:prstGeom prst="rect">
            <a:avLst/>
          </a:prstGeom>
          <a:noFill/>
        </p:spPr>
        <p:txBody>
          <a:bodyPr wrap="square" rtlCol="0">
            <a:spAutoFit/>
          </a:bodyPr>
          <a:lstStyle/>
          <a:p>
            <a:pPr algn="ctr"/>
            <a:r>
              <a:rPr lang="en-GB" sz="3200" dirty="0">
                <a:solidFill>
                  <a:schemeClr val="bg1"/>
                </a:solidFill>
                <a:latin typeface="Calibri (body)"/>
                <a:sym typeface="Wingdings" panose="05000000000000000000" pitchFamily="2" charset="2"/>
              </a:rPr>
              <a:t>Lead Enterprise Architect at Innovation Group</a:t>
            </a:r>
            <a:endParaRPr lang="en-US" sz="3200" dirty="0">
              <a:solidFill>
                <a:schemeClr val="bg1"/>
              </a:solidFill>
              <a:latin typeface="Calibri (body)"/>
            </a:endParaRPr>
          </a:p>
        </p:txBody>
      </p:sp>
      <p:pic>
        <p:nvPicPr>
          <p:cNvPr id="34" name="Picture 33">
            <a:extLst>
              <a:ext uri="{FF2B5EF4-FFF2-40B4-BE49-F238E27FC236}">
                <a16:creationId xmlns:a16="http://schemas.microsoft.com/office/drawing/2014/main" id="{A1FADF5B-5E33-5997-3439-68AC677AA446}"/>
              </a:ext>
            </a:extLst>
          </p:cNvPr>
          <p:cNvPicPr>
            <a:picLocks noChangeAspect="1"/>
          </p:cNvPicPr>
          <p:nvPr/>
        </p:nvPicPr>
        <p:blipFill>
          <a:blip r:embed="rId3"/>
          <a:stretch>
            <a:fillRect/>
          </a:stretch>
        </p:blipFill>
        <p:spPr>
          <a:xfrm>
            <a:off x="485539" y="5388386"/>
            <a:ext cx="506080" cy="517583"/>
          </a:xfrm>
          <a:prstGeom prst="rect">
            <a:avLst/>
          </a:prstGeom>
        </p:spPr>
      </p:pic>
      <p:sp>
        <p:nvSpPr>
          <p:cNvPr id="35" name="TextBox 34">
            <a:extLst>
              <a:ext uri="{FF2B5EF4-FFF2-40B4-BE49-F238E27FC236}">
                <a16:creationId xmlns:a16="http://schemas.microsoft.com/office/drawing/2014/main" id="{7BF48BE8-2C8A-17DE-89AE-037AF5337B4F}"/>
              </a:ext>
            </a:extLst>
          </p:cNvPr>
          <p:cNvSpPr txBox="1"/>
          <p:nvPr/>
        </p:nvSpPr>
        <p:spPr>
          <a:xfrm>
            <a:off x="1078053" y="5472943"/>
            <a:ext cx="7238044" cy="461665"/>
          </a:xfrm>
          <a:prstGeom prst="rect">
            <a:avLst/>
          </a:prstGeom>
          <a:noFill/>
        </p:spPr>
        <p:txBody>
          <a:bodyPr wrap="square">
            <a:spAutoFit/>
          </a:bodyPr>
          <a:lstStyle/>
          <a:p>
            <a:r>
              <a:rPr lang="en-GB" sz="2400" b="0" i="0" dirty="0">
                <a:solidFill>
                  <a:schemeClr val="bg1"/>
                </a:solidFill>
                <a:effectLst/>
                <a:latin typeface="Calibri Light (Headings)"/>
              </a:rPr>
              <a:t>www.</a:t>
            </a:r>
            <a:r>
              <a:rPr lang="en-GB" sz="2400" dirty="0">
                <a:solidFill>
                  <a:schemeClr val="bg1"/>
                </a:solidFill>
                <a:latin typeface="Calibri Light (Headings)"/>
              </a:rPr>
              <a:t>linkedin</a:t>
            </a:r>
            <a:r>
              <a:rPr lang="en-GB" sz="2400" b="0" i="0" dirty="0">
                <a:solidFill>
                  <a:schemeClr val="bg1"/>
                </a:solidFill>
                <a:effectLst/>
                <a:latin typeface="Calibri Light (Headings)"/>
              </a:rPr>
              <a:t>.com/in/</a:t>
            </a:r>
            <a:r>
              <a:rPr lang="en-GB" sz="2400" dirty="0">
                <a:solidFill>
                  <a:schemeClr val="bg1"/>
                </a:solidFill>
                <a:latin typeface="Calibri Light (Headings)"/>
              </a:rPr>
              <a:t>jose-alberto-coronado-de-la-rosa</a:t>
            </a:r>
          </a:p>
        </p:txBody>
      </p:sp>
      <p:pic>
        <p:nvPicPr>
          <p:cNvPr id="36" name="Picture 4" descr="🎮 Video Game Emoji, Controller Emoji">
            <a:extLst>
              <a:ext uri="{FF2B5EF4-FFF2-40B4-BE49-F238E27FC236}">
                <a16:creationId xmlns:a16="http://schemas.microsoft.com/office/drawing/2014/main" id="{31253B5C-11C8-6256-11EF-F5E0CD5A6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020" y="4739088"/>
            <a:ext cx="506080" cy="5060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Beguiling King And Queen Chess Pieces Vector Art – DigitEMB">
            <a:extLst>
              <a:ext uri="{FF2B5EF4-FFF2-40B4-BE49-F238E27FC236}">
                <a16:creationId xmlns:a16="http://schemas.microsoft.com/office/drawing/2014/main" id="{C34B8689-934A-5C73-DB78-44F345826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39" y="4739088"/>
            <a:ext cx="506080" cy="50608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C627C409-32BE-27C6-6405-C51DCC889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046" y="1266238"/>
            <a:ext cx="8361983" cy="186402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8DCFC08-97B7-6F21-DCA0-6F1E64B8564B}"/>
              </a:ext>
            </a:extLst>
          </p:cNvPr>
          <p:cNvSpPr txBox="1"/>
          <p:nvPr/>
        </p:nvSpPr>
        <p:spPr>
          <a:xfrm>
            <a:off x="565926" y="3680742"/>
            <a:ext cx="7830559" cy="461665"/>
          </a:xfrm>
          <a:prstGeom prst="rect">
            <a:avLst/>
          </a:prstGeom>
          <a:noFill/>
        </p:spPr>
        <p:txBody>
          <a:bodyPr wrap="square" rtlCol="0">
            <a:spAutoFit/>
          </a:bodyPr>
          <a:lstStyle/>
          <a:p>
            <a:r>
              <a:rPr lang="en-GB" sz="2400" dirty="0">
                <a:solidFill>
                  <a:schemeClr val="bg1"/>
                </a:solidFill>
                <a:latin typeface="Calibri (body)"/>
                <a:sym typeface="Wingdings" panose="05000000000000000000" pitchFamily="2" charset="2"/>
              </a:rPr>
              <a:t>www.innovation.group</a:t>
            </a:r>
            <a:endParaRPr lang="en-US" sz="2400" dirty="0">
              <a:solidFill>
                <a:schemeClr val="bg1"/>
              </a:solidFill>
              <a:latin typeface="Calibri (body)"/>
            </a:endParaRPr>
          </a:p>
        </p:txBody>
      </p:sp>
      <p:pic>
        <p:nvPicPr>
          <p:cNvPr id="40" name="Picture 39">
            <a:extLst>
              <a:ext uri="{FF2B5EF4-FFF2-40B4-BE49-F238E27FC236}">
                <a16:creationId xmlns:a16="http://schemas.microsoft.com/office/drawing/2014/main" id="{AF6C7039-346F-958F-F144-81D3EAA242A4}"/>
              </a:ext>
            </a:extLst>
          </p:cNvPr>
          <p:cNvPicPr>
            <a:picLocks noChangeAspect="1"/>
          </p:cNvPicPr>
          <p:nvPr/>
        </p:nvPicPr>
        <p:blipFill>
          <a:blip r:embed="rId7"/>
          <a:stretch>
            <a:fillRect/>
          </a:stretch>
        </p:blipFill>
        <p:spPr>
          <a:xfrm>
            <a:off x="8579170" y="340272"/>
            <a:ext cx="3526112" cy="5689592"/>
          </a:xfrm>
          <a:prstGeom prst="rect">
            <a:avLst/>
          </a:prstGeom>
        </p:spPr>
      </p:pic>
    </p:spTree>
    <p:extLst>
      <p:ext uri="{BB962C8B-B14F-4D97-AF65-F5344CB8AC3E}">
        <p14:creationId xmlns:p14="http://schemas.microsoft.com/office/powerpoint/2010/main" val="130112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C5DE79-8299-5998-8D3B-DC8446AF08BC}"/>
              </a:ext>
            </a:extLst>
          </p:cNvPr>
          <p:cNvPicPr>
            <a:picLocks noChangeAspect="1"/>
          </p:cNvPicPr>
          <p:nvPr/>
        </p:nvPicPr>
        <p:blipFill>
          <a:blip r:embed="rId2">
            <a:duotone>
              <a:prstClr val="black"/>
              <a:srgbClr val="9A3FFF">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0908" r="2090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3389A106-037F-451F-741C-AF04AED7C4C8}"/>
              </a:ext>
            </a:extLst>
          </p:cNvPr>
          <p:cNvSpPr txBox="1"/>
          <p:nvPr/>
        </p:nvSpPr>
        <p:spPr>
          <a:xfrm>
            <a:off x="10058400" y="115981"/>
            <a:ext cx="2035061" cy="461665"/>
          </a:xfrm>
          <a:prstGeom prst="rect">
            <a:avLst/>
          </a:prstGeom>
          <a:noFill/>
        </p:spPr>
        <p:txBody>
          <a:bodyPr wrap="square">
            <a:spAutoFit/>
          </a:bodyPr>
          <a:lstStyle/>
          <a:p>
            <a:r>
              <a:rPr lang="es-ES" sz="2400" dirty="0">
                <a:solidFill>
                  <a:schemeClr val="bg1"/>
                </a:solidFill>
                <a:latin typeface="+mn-lt"/>
              </a:rPr>
              <a:t>#netcoreconf</a:t>
            </a:r>
          </a:p>
        </p:txBody>
      </p:sp>
      <p:sp>
        <p:nvSpPr>
          <p:cNvPr id="7" name="Hexagon 14">
            <a:extLst>
              <a:ext uri="{FF2B5EF4-FFF2-40B4-BE49-F238E27FC236}">
                <a16:creationId xmlns:a16="http://schemas.microsoft.com/office/drawing/2014/main" id="{32A0D45E-CE70-7FAE-C195-2E5676139F6E}"/>
              </a:ext>
            </a:extLst>
          </p:cNvPr>
          <p:cNvSpPr/>
          <p:nvPr/>
        </p:nvSpPr>
        <p:spPr>
          <a:xfrm>
            <a:off x="477324" y="1942599"/>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01</a:t>
            </a:r>
          </a:p>
        </p:txBody>
      </p:sp>
      <p:sp>
        <p:nvSpPr>
          <p:cNvPr id="8" name="Hexagon 16">
            <a:extLst>
              <a:ext uri="{FF2B5EF4-FFF2-40B4-BE49-F238E27FC236}">
                <a16:creationId xmlns:a16="http://schemas.microsoft.com/office/drawing/2014/main" id="{25507FC3-4EF7-759B-023E-3E7B5FE319CA}"/>
              </a:ext>
            </a:extLst>
          </p:cNvPr>
          <p:cNvSpPr/>
          <p:nvPr/>
        </p:nvSpPr>
        <p:spPr>
          <a:xfrm>
            <a:off x="477324" y="2596013"/>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02</a:t>
            </a:r>
          </a:p>
        </p:txBody>
      </p:sp>
      <p:sp>
        <p:nvSpPr>
          <p:cNvPr id="9" name="Hexagon 18">
            <a:extLst>
              <a:ext uri="{FF2B5EF4-FFF2-40B4-BE49-F238E27FC236}">
                <a16:creationId xmlns:a16="http://schemas.microsoft.com/office/drawing/2014/main" id="{22DB5F78-18D8-E7D0-C844-45DB291BC3D3}"/>
              </a:ext>
            </a:extLst>
          </p:cNvPr>
          <p:cNvSpPr/>
          <p:nvPr/>
        </p:nvSpPr>
        <p:spPr>
          <a:xfrm>
            <a:off x="477324" y="3301193"/>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03</a:t>
            </a:r>
          </a:p>
        </p:txBody>
      </p:sp>
      <p:sp>
        <p:nvSpPr>
          <p:cNvPr id="10" name="Hexagon 20">
            <a:extLst>
              <a:ext uri="{FF2B5EF4-FFF2-40B4-BE49-F238E27FC236}">
                <a16:creationId xmlns:a16="http://schemas.microsoft.com/office/drawing/2014/main" id="{AED446BC-A4DA-762F-32CE-328976D2D140}"/>
              </a:ext>
            </a:extLst>
          </p:cNvPr>
          <p:cNvSpPr/>
          <p:nvPr/>
        </p:nvSpPr>
        <p:spPr>
          <a:xfrm>
            <a:off x="477324" y="3980489"/>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04</a:t>
            </a:r>
          </a:p>
        </p:txBody>
      </p:sp>
      <p:sp>
        <p:nvSpPr>
          <p:cNvPr id="11" name="Hexagon 22">
            <a:extLst>
              <a:ext uri="{FF2B5EF4-FFF2-40B4-BE49-F238E27FC236}">
                <a16:creationId xmlns:a16="http://schemas.microsoft.com/office/drawing/2014/main" id="{EB5E7FC6-1E07-73BF-3777-856E28DD6FFC}"/>
              </a:ext>
            </a:extLst>
          </p:cNvPr>
          <p:cNvSpPr/>
          <p:nvPr/>
        </p:nvSpPr>
        <p:spPr>
          <a:xfrm>
            <a:off x="477324" y="4659785"/>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05</a:t>
            </a:r>
          </a:p>
        </p:txBody>
      </p:sp>
      <p:sp>
        <p:nvSpPr>
          <p:cNvPr id="12" name="Marcador de texto 22">
            <a:extLst>
              <a:ext uri="{FF2B5EF4-FFF2-40B4-BE49-F238E27FC236}">
                <a16:creationId xmlns:a16="http://schemas.microsoft.com/office/drawing/2014/main" id="{DF69D002-9F9A-F098-E924-2E6ED4ECA419}"/>
              </a:ext>
            </a:extLst>
          </p:cNvPr>
          <p:cNvSpPr txBox="1">
            <a:spLocks/>
          </p:cNvSpPr>
          <p:nvPr/>
        </p:nvSpPr>
        <p:spPr>
          <a:xfrm>
            <a:off x="1488830" y="1942600"/>
            <a:ext cx="4060825" cy="612000"/>
          </a:xfrm>
          <a:prstGeom prst="rect">
            <a:avLst/>
          </a:prstGeom>
        </p:spPr>
        <p:txBody>
          <a:bodyPr vert="horz" lIns="91440" tIns="45720" rIns="91440" bIns="45720" rtlCol="0" anchor="ctr"/>
          <a:lstStyle>
            <a:defPPr>
              <a:defRPr lang="en-US"/>
            </a:defPPr>
            <a:lvl1pPr marL="0" indent="0" algn="l" defTabSz="914400" rtl="0" eaLnBrk="1" latinLnBrk="0" hangingPunct="1">
              <a:buNone/>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800" dirty="0">
                <a:solidFill>
                  <a:schemeClr val="tx1"/>
                </a:solidFill>
                <a:latin typeface="Calibri (body)"/>
              </a:rPr>
              <a:t>Qué</a:t>
            </a:r>
            <a:r>
              <a:rPr lang="es-ES" sz="2800" dirty="0">
                <a:latin typeface="Calibri (body)"/>
              </a:rPr>
              <a:t> </a:t>
            </a:r>
            <a:r>
              <a:rPr lang="es-ES" sz="2800" dirty="0">
                <a:solidFill>
                  <a:schemeClr val="tx1"/>
                </a:solidFill>
                <a:latin typeface="Calibri (body)"/>
              </a:rPr>
              <a:t>es Azure AI </a:t>
            </a:r>
            <a:r>
              <a:rPr lang="es-ES" sz="2800" dirty="0" err="1">
                <a:solidFill>
                  <a:schemeClr val="tx1"/>
                </a:solidFill>
                <a:latin typeface="Calibri (body)"/>
              </a:rPr>
              <a:t>Search</a:t>
            </a:r>
            <a:endParaRPr lang="es-ES" sz="2800" dirty="0">
              <a:solidFill>
                <a:schemeClr val="tx1"/>
              </a:solidFill>
              <a:latin typeface="Calibri (body)"/>
            </a:endParaRPr>
          </a:p>
        </p:txBody>
      </p:sp>
      <p:sp>
        <p:nvSpPr>
          <p:cNvPr id="13" name="Marcador de texto 22">
            <a:extLst>
              <a:ext uri="{FF2B5EF4-FFF2-40B4-BE49-F238E27FC236}">
                <a16:creationId xmlns:a16="http://schemas.microsoft.com/office/drawing/2014/main" id="{CA0262C4-4554-7C92-A4ED-96F08634F140}"/>
              </a:ext>
            </a:extLst>
          </p:cNvPr>
          <p:cNvSpPr txBox="1">
            <a:spLocks/>
          </p:cNvSpPr>
          <p:nvPr/>
        </p:nvSpPr>
        <p:spPr>
          <a:xfrm>
            <a:off x="1488829" y="2617702"/>
            <a:ext cx="4060825" cy="612000"/>
          </a:xfrm>
          <a:prstGeom prst="rect">
            <a:avLst/>
          </a:prstGeom>
        </p:spPr>
        <p:txBody>
          <a:bodyPr vert="horz" lIns="91440" tIns="45720" rIns="91440" bIns="45720" rtlCol="0" anchor="ctr"/>
          <a:lstStyle>
            <a:defPPr>
              <a:defRPr lang="en-US"/>
            </a:defPPr>
            <a:lvl1pPr marL="0" indent="0" algn="ctr" defTabSz="914400" rtl="0" eaLnBrk="1" latinLnBrk="0" hangingPunct="1">
              <a:buNone/>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2800" dirty="0">
                <a:solidFill>
                  <a:schemeClr val="tx1"/>
                </a:solidFill>
                <a:latin typeface="Calibri (body)"/>
              </a:rPr>
              <a:t>Cómo funciona</a:t>
            </a:r>
          </a:p>
        </p:txBody>
      </p:sp>
      <p:sp>
        <p:nvSpPr>
          <p:cNvPr id="14" name="Marcador de texto 22">
            <a:extLst>
              <a:ext uri="{FF2B5EF4-FFF2-40B4-BE49-F238E27FC236}">
                <a16:creationId xmlns:a16="http://schemas.microsoft.com/office/drawing/2014/main" id="{2366EB89-5E47-46FF-A764-A36C59466B81}"/>
              </a:ext>
            </a:extLst>
          </p:cNvPr>
          <p:cNvSpPr txBox="1">
            <a:spLocks/>
          </p:cNvSpPr>
          <p:nvPr/>
        </p:nvSpPr>
        <p:spPr>
          <a:xfrm>
            <a:off x="1488828" y="3301193"/>
            <a:ext cx="4060825" cy="612000"/>
          </a:xfrm>
          <a:prstGeom prst="rect">
            <a:avLst/>
          </a:prstGeom>
        </p:spPr>
        <p:txBody>
          <a:bodyPr vert="horz" lIns="91440" tIns="45720" rIns="91440" bIns="45720" rtlCol="0" anchor="ctr"/>
          <a:lstStyle>
            <a:defPPr>
              <a:defRPr lang="en-US"/>
            </a:defPPr>
            <a:lvl1pPr marL="0" indent="0" algn="r" defTabSz="914400" rtl="0" eaLnBrk="1" latinLnBrk="0" hangingPunct="1">
              <a:buNone/>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2800" dirty="0">
                <a:solidFill>
                  <a:schemeClr val="tx1"/>
                </a:solidFill>
                <a:latin typeface="Calibri (body)"/>
              </a:rPr>
              <a:t>Indexando datos</a:t>
            </a:r>
          </a:p>
        </p:txBody>
      </p:sp>
      <p:sp>
        <p:nvSpPr>
          <p:cNvPr id="15" name="Marcador de texto 22">
            <a:extLst>
              <a:ext uri="{FF2B5EF4-FFF2-40B4-BE49-F238E27FC236}">
                <a16:creationId xmlns:a16="http://schemas.microsoft.com/office/drawing/2014/main" id="{239E1D58-2337-44A8-021F-0E6E6A0CF157}"/>
              </a:ext>
            </a:extLst>
          </p:cNvPr>
          <p:cNvSpPr txBox="1">
            <a:spLocks/>
          </p:cNvSpPr>
          <p:nvPr/>
        </p:nvSpPr>
        <p:spPr>
          <a:xfrm>
            <a:off x="1488827" y="3980489"/>
            <a:ext cx="5188018" cy="612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latin typeface="Calibri (body)"/>
              </a:rPr>
              <a:t>Analysers</a:t>
            </a:r>
            <a:r>
              <a:rPr lang="es-ES" dirty="0">
                <a:latin typeface="Calibri (body)"/>
              </a:rPr>
              <a:t>, </a:t>
            </a:r>
            <a:r>
              <a:rPr lang="es-ES" dirty="0" err="1">
                <a:latin typeface="Calibri (body)"/>
              </a:rPr>
              <a:t>tokenizers</a:t>
            </a:r>
            <a:r>
              <a:rPr lang="es-ES" dirty="0">
                <a:latin typeface="Calibri (body)"/>
              </a:rPr>
              <a:t> y </a:t>
            </a:r>
            <a:r>
              <a:rPr lang="es-ES" dirty="0" err="1">
                <a:latin typeface="Calibri (body)"/>
              </a:rPr>
              <a:t>skillsets</a:t>
            </a:r>
            <a:endParaRPr lang="es-ES" dirty="0">
              <a:latin typeface="Calibri (body)"/>
            </a:endParaRPr>
          </a:p>
        </p:txBody>
      </p:sp>
      <p:sp>
        <p:nvSpPr>
          <p:cNvPr id="16" name="Marcador de texto 22">
            <a:extLst>
              <a:ext uri="{FF2B5EF4-FFF2-40B4-BE49-F238E27FC236}">
                <a16:creationId xmlns:a16="http://schemas.microsoft.com/office/drawing/2014/main" id="{53D71315-75DA-C4BA-756A-2FDADBC68CAE}"/>
              </a:ext>
            </a:extLst>
          </p:cNvPr>
          <p:cNvSpPr txBox="1">
            <a:spLocks/>
          </p:cNvSpPr>
          <p:nvPr/>
        </p:nvSpPr>
        <p:spPr>
          <a:xfrm>
            <a:off x="1488826" y="4659785"/>
            <a:ext cx="4060825" cy="612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Calibri (body)"/>
              </a:rPr>
              <a:t>Security </a:t>
            </a:r>
            <a:r>
              <a:rPr lang="es-ES" dirty="0" err="1">
                <a:latin typeface="Calibri (body)"/>
              </a:rPr>
              <a:t>filters</a:t>
            </a:r>
            <a:endParaRPr lang="es-ES" dirty="0">
              <a:latin typeface="Calibri (body)"/>
            </a:endParaRPr>
          </a:p>
        </p:txBody>
      </p:sp>
      <p:sp>
        <p:nvSpPr>
          <p:cNvPr id="17" name="Flowchart: Manual Input 25">
            <a:extLst>
              <a:ext uri="{FF2B5EF4-FFF2-40B4-BE49-F238E27FC236}">
                <a16:creationId xmlns:a16="http://schemas.microsoft.com/office/drawing/2014/main" id="{97F1C786-5868-D508-A707-8F8BD5F5162D}"/>
              </a:ext>
            </a:extLst>
          </p:cNvPr>
          <p:cNvSpPr/>
          <p:nvPr/>
        </p:nvSpPr>
        <p:spPr>
          <a:xfrm rot="10800000">
            <a:off x="-4" y="68"/>
            <a:ext cx="1747747" cy="1264755"/>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8" name="Grupo 38">
            <a:extLst>
              <a:ext uri="{FF2B5EF4-FFF2-40B4-BE49-F238E27FC236}">
                <a16:creationId xmlns:a16="http://schemas.microsoft.com/office/drawing/2014/main" id="{946E2EFE-3B9D-984C-DEE5-4DA95C6C5EEB}"/>
              </a:ext>
            </a:extLst>
          </p:cNvPr>
          <p:cNvGrpSpPr/>
          <p:nvPr/>
        </p:nvGrpSpPr>
        <p:grpSpPr>
          <a:xfrm>
            <a:off x="242632" y="152280"/>
            <a:ext cx="1246198" cy="1413542"/>
            <a:chOff x="11097091" y="5658676"/>
            <a:chExt cx="961278" cy="1090362"/>
          </a:xfrm>
        </p:grpSpPr>
        <p:pic>
          <p:nvPicPr>
            <p:cNvPr id="19" name="Imagen 39">
              <a:extLst>
                <a:ext uri="{FF2B5EF4-FFF2-40B4-BE49-F238E27FC236}">
                  <a16:creationId xmlns:a16="http://schemas.microsoft.com/office/drawing/2014/main" id="{194CED86-3314-E300-3366-844A0C6849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7091" y="5658676"/>
              <a:ext cx="961278" cy="1090362"/>
            </a:xfrm>
            <a:prstGeom prst="rect">
              <a:avLst/>
            </a:prstGeom>
          </p:spPr>
        </p:pic>
        <p:sp>
          <p:nvSpPr>
            <p:cNvPr id="20" name="CuadroTexto 40">
              <a:extLst>
                <a:ext uri="{FF2B5EF4-FFF2-40B4-BE49-F238E27FC236}">
                  <a16:creationId xmlns:a16="http://schemas.microsoft.com/office/drawing/2014/main" id="{B1328B57-4991-6D0C-E25B-DA7A2413378E}"/>
                </a:ext>
              </a:extLst>
            </p:cNvPr>
            <p:cNvSpPr txBox="1"/>
            <p:nvPr userDrawn="1"/>
          </p:nvSpPr>
          <p:spPr>
            <a:xfrm rot="21254162">
              <a:off x="11207272" y="6369262"/>
              <a:ext cx="740914" cy="195863"/>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dirty="0" err="1">
                  <a:ln>
                    <a:noFill/>
                  </a:ln>
                  <a:solidFill>
                    <a:prstClr val="white"/>
                  </a:solidFill>
                  <a:effectLst/>
                  <a:uLnTx/>
                  <a:uFillTx/>
                  <a:latin typeface="Trebuchet MS" panose="020B0603020202020204" pitchFamily="34" charset="0"/>
                  <a:ea typeface="+mn-ea"/>
                  <a:cs typeface="Helvetica" panose="020B0604020202020204" pitchFamily="34" charset="0"/>
                </a:rPr>
                <a:t>Netcoreconf</a:t>
              </a:r>
              <a:endParaRPr kumimoji="0" lang="es-ES" sz="10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
        <p:nvSpPr>
          <p:cNvPr id="21" name="Hexagon 22">
            <a:extLst>
              <a:ext uri="{FF2B5EF4-FFF2-40B4-BE49-F238E27FC236}">
                <a16:creationId xmlns:a16="http://schemas.microsoft.com/office/drawing/2014/main" id="{590C369D-FC4B-FB10-8661-1A6B311F0069}"/>
              </a:ext>
            </a:extLst>
          </p:cNvPr>
          <p:cNvSpPr/>
          <p:nvPr/>
        </p:nvSpPr>
        <p:spPr>
          <a:xfrm>
            <a:off x="477324" y="5338369"/>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06</a:t>
            </a:r>
          </a:p>
        </p:txBody>
      </p:sp>
      <p:sp>
        <p:nvSpPr>
          <p:cNvPr id="22" name="Marcador de texto 22">
            <a:extLst>
              <a:ext uri="{FF2B5EF4-FFF2-40B4-BE49-F238E27FC236}">
                <a16:creationId xmlns:a16="http://schemas.microsoft.com/office/drawing/2014/main" id="{6B4F96A9-8F58-524B-9CB8-2C3510CA0A10}"/>
              </a:ext>
            </a:extLst>
          </p:cNvPr>
          <p:cNvSpPr txBox="1">
            <a:spLocks/>
          </p:cNvSpPr>
          <p:nvPr/>
        </p:nvSpPr>
        <p:spPr>
          <a:xfrm>
            <a:off x="1488826" y="5338369"/>
            <a:ext cx="4060825" cy="612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latin typeface="Calibri (body)"/>
              </a:rPr>
              <a:t>Reports</a:t>
            </a:r>
            <a:endParaRPr lang="es-ES" dirty="0">
              <a:latin typeface="Calibri (body)"/>
            </a:endParaRPr>
          </a:p>
        </p:txBody>
      </p:sp>
      <p:sp>
        <p:nvSpPr>
          <p:cNvPr id="23" name="Hexagon 22">
            <a:extLst>
              <a:ext uri="{FF2B5EF4-FFF2-40B4-BE49-F238E27FC236}">
                <a16:creationId xmlns:a16="http://schemas.microsoft.com/office/drawing/2014/main" id="{CF7807D4-C2F5-4EAC-A4C1-8AC7383A8CAF}"/>
              </a:ext>
            </a:extLst>
          </p:cNvPr>
          <p:cNvSpPr/>
          <p:nvPr/>
        </p:nvSpPr>
        <p:spPr>
          <a:xfrm>
            <a:off x="477324" y="5995976"/>
            <a:ext cx="720000" cy="612000"/>
          </a:xfrm>
          <a:prstGeom prst="hexagon">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07</a:t>
            </a:r>
          </a:p>
        </p:txBody>
      </p:sp>
      <p:sp>
        <p:nvSpPr>
          <p:cNvPr id="24" name="Marcador de texto 22">
            <a:extLst>
              <a:ext uri="{FF2B5EF4-FFF2-40B4-BE49-F238E27FC236}">
                <a16:creationId xmlns:a16="http://schemas.microsoft.com/office/drawing/2014/main" id="{CF48F322-F2F8-1F8D-4DA7-FD74A808AB00}"/>
              </a:ext>
            </a:extLst>
          </p:cNvPr>
          <p:cNvSpPr txBox="1">
            <a:spLocks/>
          </p:cNvSpPr>
          <p:nvPr/>
        </p:nvSpPr>
        <p:spPr>
          <a:xfrm>
            <a:off x="1488826" y="5995976"/>
            <a:ext cx="4060825" cy="612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latin typeface="Calibri (body)"/>
              </a:rPr>
              <a:t>Search</a:t>
            </a:r>
            <a:r>
              <a:rPr lang="es-ES" dirty="0">
                <a:latin typeface="Calibri (body)"/>
              </a:rPr>
              <a:t> </a:t>
            </a:r>
            <a:r>
              <a:rPr lang="es-ES" dirty="0" err="1">
                <a:latin typeface="Calibri (body)"/>
              </a:rPr>
              <a:t>service</a:t>
            </a:r>
            <a:r>
              <a:rPr lang="es-ES" dirty="0">
                <a:latin typeface="Calibri (body)"/>
              </a:rPr>
              <a:t> demo</a:t>
            </a:r>
          </a:p>
        </p:txBody>
      </p:sp>
    </p:spTree>
    <p:extLst>
      <p:ext uri="{BB962C8B-B14F-4D97-AF65-F5344CB8AC3E}">
        <p14:creationId xmlns:p14="http://schemas.microsoft.com/office/powerpoint/2010/main" val="211129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29B6A9-041E-9B76-ADC9-576B5EF1C5D7}"/>
              </a:ext>
            </a:extLst>
          </p:cNvPr>
          <p:cNvSpPr/>
          <p:nvPr/>
        </p:nvSpPr>
        <p:spPr>
          <a:xfrm>
            <a:off x="204047" y="133350"/>
            <a:ext cx="8006503" cy="6515100"/>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itle 1">
            <a:extLst>
              <a:ext uri="{FF2B5EF4-FFF2-40B4-BE49-F238E27FC236}">
                <a16:creationId xmlns:a16="http://schemas.microsoft.com/office/drawing/2014/main" id="{02460B9B-4545-EB12-26BC-35C251AA237F}"/>
              </a:ext>
            </a:extLst>
          </p:cNvPr>
          <p:cNvSpPr>
            <a:spLocks noGrp="1"/>
          </p:cNvSpPr>
          <p:nvPr>
            <p:ph type="title" hasCustomPrompt="1"/>
          </p:nvPr>
        </p:nvSpPr>
        <p:spPr>
          <a:xfrm>
            <a:off x="586804" y="523874"/>
            <a:ext cx="7053943" cy="564229"/>
          </a:xfrm>
          <a:prstGeom prst="rect">
            <a:avLst/>
          </a:prstGeom>
        </p:spPr>
        <p:txBody>
          <a:bodyPr>
            <a:normAutofit fontScale="90000"/>
          </a:bodyPr>
          <a:lstStyle>
            <a:lvl1pPr>
              <a:defRPr/>
            </a:lvl1pPr>
          </a:lstStyle>
          <a:p>
            <a:r>
              <a:rPr lang="es-ES" b="1" dirty="0">
                <a:solidFill>
                  <a:schemeClr val="bg1"/>
                </a:solidFill>
                <a:latin typeface="Calibri Light (Headings)"/>
              </a:rPr>
              <a:t>¿Qué es Azure AI </a:t>
            </a:r>
            <a:r>
              <a:rPr lang="es-ES" b="1" dirty="0" err="1">
                <a:solidFill>
                  <a:schemeClr val="bg1"/>
                </a:solidFill>
                <a:latin typeface="Calibri Light (Headings)"/>
              </a:rPr>
              <a:t>Search</a:t>
            </a:r>
            <a:r>
              <a:rPr lang="es-ES" b="1" dirty="0">
                <a:solidFill>
                  <a:schemeClr val="bg1"/>
                </a:solidFill>
                <a:latin typeface="Calibri Light (Headings)"/>
              </a:rPr>
              <a:t>?</a:t>
            </a:r>
          </a:p>
        </p:txBody>
      </p:sp>
      <p:sp>
        <p:nvSpPr>
          <p:cNvPr id="6" name="Marcador de texto 11">
            <a:extLst>
              <a:ext uri="{FF2B5EF4-FFF2-40B4-BE49-F238E27FC236}">
                <a16:creationId xmlns:a16="http://schemas.microsoft.com/office/drawing/2014/main" id="{46525F2E-8284-3315-777B-90C099C5FBAD}"/>
              </a:ext>
            </a:extLst>
          </p:cNvPr>
          <p:cNvSpPr txBox="1">
            <a:spLocks/>
          </p:cNvSpPr>
          <p:nvPr/>
        </p:nvSpPr>
        <p:spPr>
          <a:xfrm>
            <a:off x="587375" y="1876425"/>
            <a:ext cx="7053263" cy="4067175"/>
          </a:xfrm>
          <a:prstGeom prst="rect">
            <a:avLst/>
          </a:prstGeom>
        </p:spPr>
        <p:txBody>
          <a:bodyPr vert="horz" lIns="91440" tIns="45720" rIns="91440" bIns="45720" rtlCol="0" anchor="ctr"/>
          <a:lstStyle>
            <a:defPPr>
              <a:defRPr lang="en-US"/>
            </a:defPPr>
            <a:lvl1pPr marL="342900" indent="-342900" algn="just" defTabSz="914400" rtl="0" eaLnBrk="1" latinLnBrk="0" hangingPunct="1">
              <a:buFont typeface="Arial" panose="020B0604020202020204" pitchFamily="34" charset="0"/>
              <a:buChar char="•"/>
              <a:defRPr sz="2000" kern="1200">
                <a:solidFill>
                  <a:schemeClr val="bg1"/>
                </a:solidFill>
                <a:latin typeface="+mn-lt"/>
                <a:ea typeface="+mn-ea"/>
                <a:cs typeface="+mn-cs"/>
                <a:sym typeface="Wingdings" panose="05000000000000000000" pitchFamily="2" charset="2"/>
              </a:defRPr>
            </a:lvl1pPr>
            <a:lvl2pPr marL="457200" algn="l" defTabSz="914400" rtl="0" eaLnBrk="1" latinLnBrk="0" hangingPunct="1">
              <a:defRPr sz="1800" kern="1200">
                <a:solidFill>
                  <a:schemeClr val="bg1"/>
                </a:solidFill>
                <a:latin typeface="+mn-lt"/>
                <a:ea typeface="+mn-ea"/>
                <a:cs typeface="+mn-cs"/>
              </a:defRPr>
            </a:lvl2pPr>
            <a:lvl3pPr marL="914400" algn="l" defTabSz="914400" rtl="0" eaLnBrk="1" latinLnBrk="0" hangingPunct="1">
              <a:defRPr sz="1800" kern="1200">
                <a:solidFill>
                  <a:schemeClr val="bg1"/>
                </a:solidFill>
                <a:latin typeface="+mn-lt"/>
                <a:ea typeface="+mn-ea"/>
                <a:cs typeface="+mn-cs"/>
              </a:defRPr>
            </a:lvl3pPr>
            <a:lvl4pPr marL="1371600" algn="l" defTabSz="914400" rtl="0" eaLnBrk="1" latinLnBrk="0" hangingPunct="1">
              <a:defRPr sz="1800" kern="1200">
                <a:solidFill>
                  <a:schemeClr val="bg1"/>
                </a:solidFill>
                <a:latin typeface="+mn-lt"/>
                <a:ea typeface="+mn-ea"/>
                <a:cs typeface="+mn-cs"/>
              </a:defRPr>
            </a:lvl4pPr>
            <a:lvl5pPr marL="1828800" algn="l" defTabSz="914400" rtl="0" eaLnBrk="1" latinLnBrk="0" hangingPunct="1">
              <a:defRPr sz="1800" kern="1200">
                <a:solidFill>
                  <a:schemeClr val="bg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latin typeface="Calibri (body)"/>
              </a:rPr>
              <a:t>Según Microsoft: es una plataforma de </a:t>
            </a:r>
            <a:r>
              <a:rPr lang="es-ES" dirty="0" err="1">
                <a:latin typeface="Calibri (body)"/>
              </a:rPr>
              <a:t>recuperaión</a:t>
            </a:r>
            <a:r>
              <a:rPr lang="es-ES" dirty="0">
                <a:latin typeface="Calibri (body)"/>
              </a:rPr>
              <a:t> de datos </a:t>
            </a:r>
            <a:r>
              <a:rPr lang="es-ES" dirty="0" err="1">
                <a:latin typeface="Calibri (body)"/>
              </a:rPr>
              <a:t>cloud-based</a:t>
            </a:r>
            <a:r>
              <a:rPr lang="es-ES" dirty="0">
                <a:latin typeface="Calibri (body)"/>
              </a:rPr>
              <a:t> impulsada por la IA.</a:t>
            </a:r>
          </a:p>
          <a:p>
            <a:endParaRPr lang="es-ES" dirty="0">
              <a:latin typeface="Calibri (body)"/>
            </a:endParaRPr>
          </a:p>
          <a:p>
            <a:r>
              <a:rPr lang="es-ES" dirty="0">
                <a:latin typeface="Calibri (body)"/>
              </a:rPr>
              <a:t>Azure </a:t>
            </a:r>
            <a:r>
              <a:rPr lang="es-ES" dirty="0" err="1">
                <a:latin typeface="Calibri (body)"/>
              </a:rPr>
              <a:t>Search</a:t>
            </a:r>
            <a:r>
              <a:rPr lang="es-ES" dirty="0">
                <a:latin typeface="Calibri (body)"/>
              </a:rPr>
              <a:t> (2015)  Acure Cognitive </a:t>
            </a:r>
            <a:r>
              <a:rPr lang="es-ES" dirty="0" err="1">
                <a:latin typeface="Calibri (body)"/>
              </a:rPr>
              <a:t>Search</a:t>
            </a:r>
            <a:r>
              <a:rPr lang="es-ES" dirty="0">
                <a:latin typeface="Calibri (body)"/>
              </a:rPr>
              <a:t> (2019)  Azure AI </a:t>
            </a:r>
            <a:r>
              <a:rPr lang="es-ES" dirty="0" err="1">
                <a:latin typeface="Calibri (body)"/>
              </a:rPr>
              <a:t>Search</a:t>
            </a:r>
            <a:r>
              <a:rPr lang="es-ES" dirty="0">
                <a:latin typeface="Calibri (body)"/>
              </a:rPr>
              <a:t> (2023)</a:t>
            </a:r>
          </a:p>
          <a:p>
            <a:endParaRPr lang="es-ES" dirty="0">
              <a:latin typeface="Calibri (body)"/>
            </a:endParaRPr>
          </a:p>
          <a:p>
            <a:r>
              <a:rPr lang="es-ES" dirty="0">
                <a:latin typeface="Calibri (body)"/>
              </a:rPr>
              <a:t>Permite realizar búsqueda full-</a:t>
            </a:r>
            <a:r>
              <a:rPr lang="es-ES" dirty="0" err="1">
                <a:latin typeface="Calibri (body)"/>
              </a:rPr>
              <a:t>text</a:t>
            </a:r>
            <a:r>
              <a:rPr lang="es-ES" dirty="0">
                <a:latin typeface="Calibri (body)"/>
              </a:rPr>
              <a:t>, por vectores e híbridas.</a:t>
            </a:r>
          </a:p>
          <a:p>
            <a:endParaRPr lang="es-ES" dirty="0">
              <a:latin typeface="Calibri (body)"/>
            </a:endParaRPr>
          </a:p>
          <a:p>
            <a:r>
              <a:rPr lang="es-ES" dirty="0">
                <a:latin typeface="Calibri (body)"/>
              </a:rPr>
              <a:t>Guarda los datos como documentos JSON.</a:t>
            </a:r>
          </a:p>
        </p:txBody>
      </p:sp>
      <p:pic>
        <p:nvPicPr>
          <p:cNvPr id="7" name="Picture 2" descr="Precios: Búsqueda de Azure AI | Microsoft Azure">
            <a:extLst>
              <a:ext uri="{FF2B5EF4-FFF2-40B4-BE49-F238E27FC236}">
                <a16:creationId xmlns:a16="http://schemas.microsoft.com/office/drawing/2014/main" id="{A3052D45-3129-F8F4-6289-A4A472701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3" r="16984"/>
          <a:stretch/>
        </p:blipFill>
        <p:spPr bwMode="auto">
          <a:xfrm>
            <a:off x="8333118" y="1947284"/>
            <a:ext cx="358859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7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FC2C3F36-A61D-6895-E14A-3549BC7B0DF9}"/>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DA0AE7C4-5E20-7DD6-5415-8E51AEA5F47D}"/>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FC5728A1-E64E-8FD5-596A-5210D070BBDA}"/>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a:latin typeface="Calibri Light (Headings)"/>
              </a:rPr>
              <a:t>¿Por qué usarlo?</a:t>
            </a:r>
          </a:p>
        </p:txBody>
      </p:sp>
      <p:sp>
        <p:nvSpPr>
          <p:cNvPr id="7" name="CuadroTexto 5">
            <a:extLst>
              <a:ext uri="{FF2B5EF4-FFF2-40B4-BE49-F238E27FC236}">
                <a16:creationId xmlns:a16="http://schemas.microsoft.com/office/drawing/2014/main" id="{EEB68C65-50EA-5069-FCDE-E7256A99D605}"/>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00951498-73FD-FE7D-22A1-3A8BC6062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AA6C75A7-EA8A-18D4-F570-468DCB7E367F}"/>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B0E34448-6C55-B7F8-5693-A80842DBB4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203"/>
            <a:ext cx="3588590" cy="3000375"/>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F4447863-DEFC-6B2D-14D1-C3C8744F1201}"/>
              </a:ext>
            </a:extLst>
          </p:cNvPr>
          <p:cNvSpPr txBox="1">
            <a:spLocks/>
          </p:cNvSpPr>
          <p:nvPr/>
        </p:nvSpPr>
        <p:spPr>
          <a:xfrm>
            <a:off x="838200" y="1195523"/>
            <a:ext cx="6921843" cy="343807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lnSpc>
                <a:spcPct val="100000"/>
              </a:lnSpc>
            </a:pPr>
            <a:r>
              <a:rPr lang="es-ES" sz="3200" dirty="0">
                <a:latin typeface="Calibri Light (Headings)"/>
              </a:rPr>
              <a:t>Nos permite:</a:t>
            </a:r>
            <a:endParaRPr lang="es-ES" sz="1800" dirty="0">
              <a:solidFill>
                <a:srgbClr val="171717"/>
              </a:solidFill>
              <a:latin typeface="Calibri Light (Headings)"/>
            </a:endParaRP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Consolidar contenido heterogéneo</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Ordenar resultados por relevancia</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Realizar búsquedas parciales y con caracteres especiales</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Análisis léxico en distintos idiomas</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Obtener reportes y estadísticas de uso</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Combinarla con otros servicios como Azure Open AI</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Performance </a:t>
            </a:r>
            <a:r>
              <a:rPr lang="es-ES" sz="2000" dirty="0" err="1">
                <a:solidFill>
                  <a:srgbClr val="171717"/>
                </a:solidFill>
                <a:latin typeface="Segoe UI" panose="020B0502040204020203" pitchFamily="34" charset="0"/>
              </a:rPr>
              <a:t>boost</a:t>
            </a:r>
            <a:r>
              <a:rPr lang="es-ES" sz="2000" dirty="0">
                <a:solidFill>
                  <a:srgbClr val="171717"/>
                </a:solidFill>
                <a:latin typeface="Segoe UI" panose="020B0502040204020203" pitchFamily="34" charset="0"/>
              </a:rPr>
              <a:t> al reducir número de consultas pesadas en base de datos.</a:t>
            </a:r>
          </a:p>
          <a:p>
            <a:pPr marL="342900" indent="-342900" algn="just">
              <a:lnSpc>
                <a:spcPct val="100000"/>
              </a:lnSpc>
              <a:buFont typeface="Arial" panose="020B0604020202020204" pitchFamily="34" charset="0"/>
              <a:buChar char="•"/>
            </a:pPr>
            <a:endParaRPr lang="es-ES" sz="2000" dirty="0">
              <a:solidFill>
                <a:srgbClr val="171717"/>
              </a:solidFill>
              <a:latin typeface="Segoe UI" panose="020B0502040204020203" pitchFamily="34" charset="0"/>
            </a:endParaRPr>
          </a:p>
          <a:p>
            <a:pPr marL="800100" lvl="1" indent="-342900" algn="just">
              <a:buFont typeface="Arial" panose="020B0604020202020204" pitchFamily="34" charset="0"/>
              <a:buChar char="•"/>
            </a:pPr>
            <a:endParaRPr lang="en-US" sz="200" dirty="0">
              <a:solidFill>
                <a:srgbClr val="171717"/>
              </a:solidFill>
              <a:latin typeface="Segoe UI" panose="020B0502040204020203" pitchFamily="34" charset="0"/>
            </a:endParaRPr>
          </a:p>
        </p:txBody>
      </p:sp>
      <p:sp>
        <p:nvSpPr>
          <p:cNvPr id="12" name="Título 4">
            <a:extLst>
              <a:ext uri="{FF2B5EF4-FFF2-40B4-BE49-F238E27FC236}">
                <a16:creationId xmlns:a16="http://schemas.microsoft.com/office/drawing/2014/main" id="{63BC103B-ACF4-3EEB-2B81-C11D5F5EE4F9}"/>
              </a:ext>
            </a:extLst>
          </p:cNvPr>
          <p:cNvSpPr txBox="1">
            <a:spLocks/>
          </p:cNvSpPr>
          <p:nvPr/>
        </p:nvSpPr>
        <p:spPr>
          <a:xfrm>
            <a:off x="838199" y="4633594"/>
            <a:ext cx="6921843" cy="127265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lnSpc>
                <a:spcPct val="100000"/>
              </a:lnSpc>
            </a:pPr>
            <a:r>
              <a:rPr lang="es-ES" sz="3200" dirty="0">
                <a:latin typeface="Calibri Light (Headings)"/>
              </a:rPr>
              <a:t>¿Cuándo no usarlo?</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Cuando necesitamos obtener resultados en tiempo real.</a:t>
            </a:r>
          </a:p>
          <a:p>
            <a:pPr marL="342900" indent="-342900" algn="just">
              <a:lnSpc>
                <a:spcPct val="100000"/>
              </a:lnSpc>
              <a:buFont typeface="Arial" panose="020B0604020202020204" pitchFamily="34" charset="0"/>
              <a:buChar char="•"/>
            </a:pPr>
            <a:r>
              <a:rPr lang="es-ES" sz="2000" dirty="0">
                <a:solidFill>
                  <a:srgbClr val="171717"/>
                </a:solidFill>
                <a:latin typeface="Segoe UI" panose="020B0502040204020203" pitchFamily="34" charset="0"/>
              </a:rPr>
              <a:t>Cuando el coste que implica no está justificado</a:t>
            </a:r>
            <a:endParaRPr lang="es-ES" sz="2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6883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26DDCDD9-892A-D3E9-67B9-393C89278F2D}"/>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4CEE758B-5509-449A-69F2-304E7BA81B67}"/>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5DFB07F1-D04A-A3B0-82EB-E027E56BBCD6}"/>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err="1">
                <a:latin typeface="Calibri Light (Headings)"/>
              </a:rPr>
              <a:t>Pricing</a:t>
            </a:r>
            <a:endParaRPr lang="es-ES" dirty="0">
              <a:latin typeface="Calibri Light (Headings)"/>
            </a:endParaRPr>
          </a:p>
        </p:txBody>
      </p:sp>
      <p:sp>
        <p:nvSpPr>
          <p:cNvPr id="7" name="CuadroTexto 5">
            <a:extLst>
              <a:ext uri="{FF2B5EF4-FFF2-40B4-BE49-F238E27FC236}">
                <a16:creationId xmlns:a16="http://schemas.microsoft.com/office/drawing/2014/main" id="{DE0EE112-6F82-B1E2-7A17-A3ED006FC62C}"/>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CuadroTexto 7">
            <a:extLst>
              <a:ext uri="{FF2B5EF4-FFF2-40B4-BE49-F238E27FC236}">
                <a16:creationId xmlns:a16="http://schemas.microsoft.com/office/drawing/2014/main" id="{D894BB44-6F96-B6D0-1FC0-C07F9AAFB12D}"/>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9" name="Picture 8">
            <a:extLst>
              <a:ext uri="{FF2B5EF4-FFF2-40B4-BE49-F238E27FC236}">
                <a16:creationId xmlns:a16="http://schemas.microsoft.com/office/drawing/2014/main" id="{BFFF1C29-1D25-8D6F-12EE-28F10BB37740}"/>
              </a:ext>
            </a:extLst>
          </p:cNvPr>
          <p:cNvPicPr>
            <a:picLocks noChangeAspect="1"/>
          </p:cNvPicPr>
          <p:nvPr/>
        </p:nvPicPr>
        <p:blipFill>
          <a:blip r:embed="rId2"/>
          <a:stretch>
            <a:fillRect/>
          </a:stretch>
        </p:blipFill>
        <p:spPr>
          <a:xfrm>
            <a:off x="0" y="1125324"/>
            <a:ext cx="12192000" cy="4779872"/>
          </a:xfrm>
          <a:prstGeom prst="rect">
            <a:avLst/>
          </a:prstGeom>
        </p:spPr>
      </p:pic>
      <p:sp>
        <p:nvSpPr>
          <p:cNvPr id="10" name="Título 4">
            <a:extLst>
              <a:ext uri="{FF2B5EF4-FFF2-40B4-BE49-F238E27FC236}">
                <a16:creationId xmlns:a16="http://schemas.microsoft.com/office/drawing/2014/main" id="{7E7C3DA9-0757-6B4D-A0D7-39652EB8FB75}"/>
              </a:ext>
            </a:extLst>
          </p:cNvPr>
          <p:cNvSpPr txBox="1">
            <a:spLocks/>
          </p:cNvSpPr>
          <p:nvPr/>
        </p:nvSpPr>
        <p:spPr>
          <a:xfrm>
            <a:off x="0" y="5832388"/>
            <a:ext cx="6921843" cy="3830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lnSpc>
                <a:spcPct val="150000"/>
              </a:lnSpc>
            </a:pPr>
            <a:r>
              <a:rPr lang="en-GB" sz="1600" dirty="0">
                <a:latin typeface="Calibri (body)"/>
                <a:hlinkClick r:id="rId3"/>
              </a:rPr>
              <a:t>Pricing - Azure AI Search | Microsoft Azure</a:t>
            </a:r>
            <a:endParaRPr lang="en-US" sz="200" dirty="0">
              <a:solidFill>
                <a:srgbClr val="171717"/>
              </a:solidFill>
              <a:latin typeface="Calibri (body)"/>
            </a:endParaRPr>
          </a:p>
        </p:txBody>
      </p:sp>
    </p:spTree>
    <p:extLst>
      <p:ext uri="{BB962C8B-B14F-4D97-AF65-F5344CB8AC3E}">
        <p14:creationId xmlns:p14="http://schemas.microsoft.com/office/powerpoint/2010/main" val="393587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BF5F12AA-D5C2-5E85-829E-72E42F51EF8B}"/>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A298C19D-5F64-C05B-0F46-671763EA2947}"/>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0295DA59-FFFD-C386-6373-03E53D3B4C16}"/>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a:latin typeface="Calibri Light (Headings)"/>
              </a:rPr>
              <a:t>¿Cómo funciona?</a:t>
            </a:r>
          </a:p>
        </p:txBody>
      </p:sp>
      <p:sp>
        <p:nvSpPr>
          <p:cNvPr id="7" name="CuadroTexto 5">
            <a:extLst>
              <a:ext uri="{FF2B5EF4-FFF2-40B4-BE49-F238E27FC236}">
                <a16:creationId xmlns:a16="http://schemas.microsoft.com/office/drawing/2014/main" id="{91D48372-37F8-4B46-7262-5A593DA99473}"/>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D42C40DC-C038-AAF3-950D-EE4147214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BB465D55-1EEB-CCB7-274C-6A4C67A6EE31}"/>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sp>
        <p:nvSpPr>
          <p:cNvPr id="10" name="Título 4">
            <a:extLst>
              <a:ext uri="{FF2B5EF4-FFF2-40B4-BE49-F238E27FC236}">
                <a16:creationId xmlns:a16="http://schemas.microsoft.com/office/drawing/2014/main" id="{E11578BE-00EB-70C0-B5D8-9F669BA6D827}"/>
              </a:ext>
            </a:extLst>
          </p:cNvPr>
          <p:cNvSpPr txBox="1">
            <a:spLocks/>
          </p:cNvSpPr>
          <p:nvPr/>
        </p:nvSpPr>
        <p:spPr>
          <a:xfrm>
            <a:off x="703608" y="3379441"/>
            <a:ext cx="8069689" cy="260122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lnSpc>
                <a:spcPct val="150000"/>
              </a:lnSpc>
            </a:pPr>
            <a:r>
              <a:rPr lang="es-ES" sz="3200" dirty="0">
                <a:latin typeface="Calibri Light (Headings)"/>
              </a:rPr>
              <a:t>Tres tipos de objetos:</a:t>
            </a:r>
          </a:p>
          <a:p>
            <a:pPr marL="342900" indent="-342900" algn="just">
              <a:lnSpc>
                <a:spcPct val="150000"/>
              </a:lnSpc>
              <a:buFont typeface="Arial" panose="020B0604020202020204" pitchFamily="34" charset="0"/>
              <a:buChar char="•"/>
            </a:pPr>
            <a:r>
              <a:rPr lang="es-ES" sz="2000" b="1" dirty="0">
                <a:solidFill>
                  <a:srgbClr val="171717"/>
                </a:solidFill>
                <a:latin typeface="Segoe UI" panose="020B0502040204020203" pitchFamily="34" charset="0"/>
              </a:rPr>
              <a:t>Data </a:t>
            </a:r>
            <a:r>
              <a:rPr lang="es-ES" sz="2000" b="1" dirty="0" err="1">
                <a:solidFill>
                  <a:srgbClr val="171717"/>
                </a:solidFill>
                <a:latin typeface="Segoe UI" panose="020B0502040204020203" pitchFamily="34" charset="0"/>
              </a:rPr>
              <a:t>sources</a:t>
            </a:r>
            <a:r>
              <a:rPr lang="es-ES" sz="2000" dirty="0">
                <a:solidFill>
                  <a:srgbClr val="171717"/>
                </a:solidFill>
                <a:latin typeface="Segoe UI" panose="020B0502040204020203" pitchFamily="34" charset="0"/>
              </a:rPr>
              <a:t>: Origen de la información</a:t>
            </a:r>
          </a:p>
          <a:p>
            <a:pPr marL="342900" indent="-342900" algn="just">
              <a:lnSpc>
                <a:spcPct val="150000"/>
              </a:lnSpc>
              <a:buFont typeface="Arial" panose="020B0604020202020204" pitchFamily="34" charset="0"/>
              <a:buChar char="•"/>
            </a:pPr>
            <a:r>
              <a:rPr lang="es-ES" sz="2000" b="1" dirty="0" err="1">
                <a:solidFill>
                  <a:srgbClr val="171717"/>
                </a:solidFill>
                <a:latin typeface="Segoe UI" panose="020B0502040204020203" pitchFamily="34" charset="0"/>
              </a:rPr>
              <a:t>Indexers</a:t>
            </a:r>
            <a:r>
              <a:rPr lang="es-ES" sz="2000" dirty="0">
                <a:solidFill>
                  <a:srgbClr val="171717"/>
                </a:solidFill>
                <a:latin typeface="Segoe UI" panose="020B0502040204020203" pitchFamily="34" charset="0"/>
              </a:rPr>
              <a:t>: Obtienen los datos del data </a:t>
            </a:r>
            <a:r>
              <a:rPr lang="es-ES" sz="2000" dirty="0" err="1">
                <a:solidFill>
                  <a:srgbClr val="171717"/>
                </a:solidFill>
                <a:latin typeface="Segoe UI" panose="020B0502040204020203" pitchFamily="34" charset="0"/>
              </a:rPr>
              <a:t>source</a:t>
            </a:r>
            <a:r>
              <a:rPr lang="es-ES" sz="2000" dirty="0">
                <a:solidFill>
                  <a:srgbClr val="171717"/>
                </a:solidFill>
                <a:latin typeface="Segoe UI" panose="020B0502040204020203" pitchFamily="34" charset="0"/>
              </a:rPr>
              <a:t> y los suben al </a:t>
            </a:r>
            <a:r>
              <a:rPr lang="es-ES" sz="2000" dirty="0" err="1">
                <a:solidFill>
                  <a:srgbClr val="171717"/>
                </a:solidFill>
                <a:latin typeface="Segoe UI" panose="020B0502040204020203" pitchFamily="34" charset="0"/>
              </a:rPr>
              <a:t>index</a:t>
            </a:r>
            <a:endParaRPr lang="es-ES" sz="20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b="1" dirty="0">
                <a:solidFill>
                  <a:srgbClr val="171717"/>
                </a:solidFill>
                <a:latin typeface="Segoe UI" panose="020B0502040204020203" pitchFamily="34" charset="0"/>
              </a:rPr>
              <a:t>Indexes</a:t>
            </a:r>
            <a:r>
              <a:rPr lang="es-ES" sz="2000" dirty="0">
                <a:solidFill>
                  <a:srgbClr val="171717"/>
                </a:solidFill>
                <a:latin typeface="Segoe UI" panose="020B0502040204020203" pitchFamily="34" charset="0"/>
              </a:rPr>
              <a:t>: Contienen los distintos documentos de búsqueda en JSON.</a:t>
            </a:r>
          </a:p>
          <a:p>
            <a:pPr marL="800100" lvl="1" indent="-342900" algn="just">
              <a:lnSpc>
                <a:spcPct val="150000"/>
              </a:lnSpc>
              <a:buFont typeface="Arial" panose="020B0604020202020204" pitchFamily="34" charset="0"/>
              <a:buChar char="•"/>
            </a:pPr>
            <a:endParaRPr lang="en-US" sz="100" dirty="0">
              <a:solidFill>
                <a:srgbClr val="171717"/>
              </a:solidFill>
              <a:latin typeface="Segoe UI" panose="020B0502040204020203" pitchFamily="34" charset="0"/>
            </a:endParaRPr>
          </a:p>
        </p:txBody>
      </p:sp>
      <p:pic>
        <p:nvPicPr>
          <p:cNvPr id="11" name="Picture 10">
            <a:extLst>
              <a:ext uri="{FF2B5EF4-FFF2-40B4-BE49-F238E27FC236}">
                <a16:creationId xmlns:a16="http://schemas.microsoft.com/office/drawing/2014/main" id="{E4EC4C72-360C-2E86-DE73-0A76F498100D}"/>
              </a:ext>
            </a:extLst>
          </p:cNvPr>
          <p:cNvPicPr>
            <a:picLocks noChangeAspect="1"/>
          </p:cNvPicPr>
          <p:nvPr/>
        </p:nvPicPr>
        <p:blipFill>
          <a:blip r:embed="rId4"/>
          <a:stretch>
            <a:fillRect/>
          </a:stretch>
        </p:blipFill>
        <p:spPr>
          <a:xfrm>
            <a:off x="283818" y="1238646"/>
            <a:ext cx="11607087" cy="2134751"/>
          </a:xfrm>
          <a:prstGeom prst="rect">
            <a:avLst/>
          </a:prstGeom>
        </p:spPr>
      </p:pic>
    </p:spTree>
    <p:extLst>
      <p:ext uri="{BB962C8B-B14F-4D97-AF65-F5344CB8AC3E}">
        <p14:creationId xmlns:p14="http://schemas.microsoft.com/office/powerpoint/2010/main" val="344449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
            <a:extLst>
              <a:ext uri="{FF2B5EF4-FFF2-40B4-BE49-F238E27FC236}">
                <a16:creationId xmlns:a16="http://schemas.microsoft.com/office/drawing/2014/main" id="{250EF7B1-3173-3972-E515-F9443FFF5E61}"/>
              </a:ext>
            </a:extLst>
          </p:cNvPr>
          <p:cNvSpPr/>
          <p:nvPr/>
        </p:nvSpPr>
        <p:spPr>
          <a:xfrm>
            <a:off x="0" y="642975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3">
            <a:extLst>
              <a:ext uri="{FF2B5EF4-FFF2-40B4-BE49-F238E27FC236}">
                <a16:creationId xmlns:a16="http://schemas.microsoft.com/office/drawing/2014/main" id="{98F15F3C-819E-2E49-E415-448AB8C36D18}"/>
              </a:ext>
            </a:extLst>
          </p:cNvPr>
          <p:cNvSpPr/>
          <p:nvPr/>
        </p:nvSpPr>
        <p:spPr>
          <a:xfrm>
            <a:off x="0" y="1043943"/>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7">
            <a:extLst>
              <a:ext uri="{FF2B5EF4-FFF2-40B4-BE49-F238E27FC236}">
                <a16:creationId xmlns:a16="http://schemas.microsoft.com/office/drawing/2014/main" id="{77A9F7B8-6A64-5269-B234-8AD2A667D867}"/>
              </a:ext>
            </a:extLst>
          </p:cNvPr>
          <p:cNvSpPr>
            <a:spLocks noGrp="1"/>
          </p:cNvSpPr>
          <p:nvPr>
            <p:ph type="title" hasCustomPrompt="1"/>
          </p:nvPr>
        </p:nvSpPr>
        <p:spPr>
          <a:xfrm>
            <a:off x="838200" y="327804"/>
            <a:ext cx="10515600" cy="655607"/>
          </a:xfrm>
          <a:prstGeom prst="rect">
            <a:avLst/>
          </a:prstGeom>
          <a:noFill/>
        </p:spPr>
        <p:txBody>
          <a:bodyPr>
            <a:noAutofit/>
          </a:bodyPr>
          <a:lstStyle>
            <a:lvl1pPr>
              <a:defRPr sz="3600">
                <a:solidFill>
                  <a:srgbClr val="561B64"/>
                </a:solidFill>
              </a:defRPr>
            </a:lvl1pPr>
          </a:lstStyle>
          <a:p>
            <a:r>
              <a:rPr lang="es-ES" dirty="0">
                <a:latin typeface="Calibri Light (Headings)"/>
              </a:rPr>
              <a:t>Indexando datos</a:t>
            </a:r>
          </a:p>
        </p:txBody>
      </p:sp>
      <p:sp>
        <p:nvSpPr>
          <p:cNvPr id="7" name="CuadroTexto 5">
            <a:extLst>
              <a:ext uri="{FF2B5EF4-FFF2-40B4-BE49-F238E27FC236}">
                <a16:creationId xmlns:a16="http://schemas.microsoft.com/office/drawing/2014/main" id="{1850AC5E-2394-8666-97C7-E45BDE619B97}"/>
              </a:ext>
            </a:extLst>
          </p:cNvPr>
          <p:cNvSpPr txBox="1"/>
          <p:nvPr/>
        </p:nvSpPr>
        <p:spPr>
          <a:xfrm>
            <a:off x="10594618" y="6463592"/>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8" name="Imagen 6">
            <a:extLst>
              <a:ext uri="{FF2B5EF4-FFF2-40B4-BE49-F238E27FC236}">
                <a16:creationId xmlns:a16="http://schemas.microsoft.com/office/drawing/2014/main" id="{431B70B8-99EA-9AB0-DD3F-9E31930C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198" y="5377121"/>
            <a:ext cx="924339" cy="1048462"/>
          </a:xfrm>
          <a:prstGeom prst="rect">
            <a:avLst/>
          </a:prstGeom>
        </p:spPr>
      </p:pic>
      <p:sp>
        <p:nvSpPr>
          <p:cNvPr id="9" name="CuadroTexto 7">
            <a:extLst>
              <a:ext uri="{FF2B5EF4-FFF2-40B4-BE49-F238E27FC236}">
                <a16:creationId xmlns:a16="http://schemas.microsoft.com/office/drawing/2014/main" id="{C114E217-3C02-5280-D7AE-ABA4F46EF8AA}"/>
              </a:ext>
            </a:extLst>
          </p:cNvPr>
          <p:cNvSpPr txBox="1"/>
          <p:nvPr/>
        </p:nvSpPr>
        <p:spPr>
          <a:xfrm rot="21065074">
            <a:off x="11316911" y="6004919"/>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2024</a:t>
            </a:r>
            <a:endParaRPr lang="es-ES" sz="2000" b="1" dirty="0">
              <a:solidFill>
                <a:schemeClr val="bg1"/>
              </a:solidFill>
              <a:latin typeface="Trebuchet MS" panose="020B0603020202020204" pitchFamily="34" charset="0"/>
            </a:endParaRPr>
          </a:p>
        </p:txBody>
      </p:sp>
      <p:pic>
        <p:nvPicPr>
          <p:cNvPr id="10" name="Picture 2" descr="Precios: Búsqueda de Azure AI | Microsoft Azure">
            <a:extLst>
              <a:ext uri="{FF2B5EF4-FFF2-40B4-BE49-F238E27FC236}">
                <a16:creationId xmlns:a16="http://schemas.microsoft.com/office/drawing/2014/main" id="{A386DADA-FC83-5278-ACFE-734600AC8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23" r="16984"/>
          <a:stretch/>
        </p:blipFill>
        <p:spPr bwMode="auto">
          <a:xfrm>
            <a:off x="8333116" y="1954813"/>
            <a:ext cx="3588590" cy="3000375"/>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A0EA681B-8C05-EE74-90FC-03DC20AA10A6}"/>
              </a:ext>
            </a:extLst>
          </p:cNvPr>
          <p:cNvSpPr txBox="1">
            <a:spLocks/>
          </p:cNvSpPr>
          <p:nvPr/>
        </p:nvSpPr>
        <p:spPr>
          <a:xfrm>
            <a:off x="838200" y="1195523"/>
            <a:ext cx="6921843" cy="364470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561B64"/>
                </a:solidFill>
                <a:latin typeface="+mj-lt"/>
                <a:ea typeface="+mj-ea"/>
                <a:cs typeface="+mj-cs"/>
              </a:defRPr>
            </a:lvl1pPr>
          </a:lstStyle>
          <a:p>
            <a:pPr algn="just">
              <a:lnSpc>
                <a:spcPct val="150000"/>
              </a:lnSpc>
            </a:pPr>
            <a:r>
              <a:rPr lang="es-ES" sz="3200" dirty="0">
                <a:latin typeface="Calibri Light (Headings)"/>
              </a:rPr>
              <a:t>¿Qué hace un </a:t>
            </a:r>
            <a:r>
              <a:rPr lang="es-ES" sz="3200" dirty="0" err="1">
                <a:latin typeface="Calibri Light (Headings)"/>
              </a:rPr>
              <a:t>indexer</a:t>
            </a:r>
            <a:r>
              <a:rPr lang="es-ES" sz="3200" dirty="0">
                <a:latin typeface="Calibri Light (Headings)"/>
              </a:rPr>
              <a:t>?</a:t>
            </a:r>
          </a:p>
          <a:p>
            <a:pPr algn="just">
              <a:lnSpc>
                <a:spcPct val="150000"/>
              </a:lnSpc>
            </a:pPr>
            <a:endParaRPr lang="es-ES" sz="1800" dirty="0">
              <a:solidFill>
                <a:srgbClr val="171717"/>
              </a:solidFill>
              <a:latin typeface="Segoe UI" panose="020B0502040204020203" pitchFamily="34" charset="0"/>
            </a:endParaRP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Guarda un </a:t>
            </a:r>
            <a:r>
              <a:rPr lang="es-ES" sz="2000" dirty="0" err="1">
                <a:solidFill>
                  <a:srgbClr val="171717"/>
                </a:solidFill>
                <a:latin typeface="Segoe UI" panose="020B0502040204020203" pitchFamily="34" charset="0"/>
              </a:rPr>
              <a:t>snapshot</a:t>
            </a:r>
            <a:r>
              <a:rPr lang="es-ES" sz="2000" dirty="0">
                <a:solidFill>
                  <a:srgbClr val="171717"/>
                </a:solidFill>
                <a:latin typeface="Segoe UI" panose="020B0502040204020203" pitchFamily="34" charset="0"/>
              </a:rPr>
              <a:t> para saber qué está ya indexado</a:t>
            </a: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Ejecuta </a:t>
            </a:r>
            <a:r>
              <a:rPr lang="es-ES" sz="2000" b="1" dirty="0" err="1">
                <a:solidFill>
                  <a:srgbClr val="171717"/>
                </a:solidFill>
                <a:latin typeface="Segoe UI" panose="020B0502040204020203" pitchFamily="34" charset="0"/>
              </a:rPr>
              <a:t>analyzers</a:t>
            </a:r>
            <a:r>
              <a:rPr lang="es-ES" sz="2000" dirty="0">
                <a:solidFill>
                  <a:srgbClr val="171717"/>
                </a:solidFill>
                <a:latin typeface="Segoe UI" panose="020B0502040204020203" pitchFamily="34" charset="0"/>
              </a:rPr>
              <a:t> sobre el texto original</a:t>
            </a: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Ejecuta </a:t>
            </a:r>
            <a:r>
              <a:rPr lang="es-ES" sz="2000" b="1" dirty="0" err="1">
                <a:solidFill>
                  <a:srgbClr val="171717"/>
                </a:solidFill>
                <a:latin typeface="Segoe UI" panose="020B0502040204020203" pitchFamily="34" charset="0"/>
              </a:rPr>
              <a:t>tokenizers</a:t>
            </a:r>
            <a:r>
              <a:rPr lang="es-ES" sz="2000" dirty="0">
                <a:solidFill>
                  <a:srgbClr val="171717"/>
                </a:solidFill>
                <a:latin typeface="Segoe UI" panose="020B0502040204020203" pitchFamily="34" charset="0"/>
              </a:rPr>
              <a:t> sobre el texto analizado</a:t>
            </a:r>
          </a:p>
          <a:p>
            <a:pPr marL="342900" indent="-342900" algn="just">
              <a:lnSpc>
                <a:spcPct val="150000"/>
              </a:lnSpc>
              <a:buFont typeface="Arial" panose="020B0604020202020204" pitchFamily="34" charset="0"/>
              <a:buChar char="•"/>
            </a:pPr>
            <a:r>
              <a:rPr lang="es-ES" sz="2000" dirty="0">
                <a:solidFill>
                  <a:srgbClr val="171717"/>
                </a:solidFill>
                <a:latin typeface="Segoe UI" panose="020B0502040204020203" pitchFamily="34" charset="0"/>
              </a:rPr>
              <a:t>Ejecuta </a:t>
            </a:r>
            <a:r>
              <a:rPr lang="es-ES" sz="2000" b="1" dirty="0" err="1">
                <a:solidFill>
                  <a:srgbClr val="171717"/>
                </a:solidFill>
                <a:latin typeface="Segoe UI" panose="020B0502040204020203" pitchFamily="34" charset="0"/>
              </a:rPr>
              <a:t>skillsets</a:t>
            </a:r>
            <a:r>
              <a:rPr lang="es-ES" sz="2000" dirty="0">
                <a:solidFill>
                  <a:srgbClr val="171717"/>
                </a:solidFill>
                <a:latin typeface="Segoe UI" panose="020B0502040204020203" pitchFamily="34" charset="0"/>
              </a:rPr>
              <a:t> para enriquecer el resultado final</a:t>
            </a:r>
            <a:endParaRPr lang="en-US" sz="2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179864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1546</Words>
  <Application>Microsoft Office PowerPoint</Application>
  <PresentationFormat>Widescreen</PresentationFormat>
  <Paragraphs>210</Paragraphs>
  <Slides>19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-apple-system</vt:lpstr>
      <vt:lpstr>Aptos</vt:lpstr>
      <vt:lpstr>Aptos Display</vt:lpstr>
      <vt:lpstr>Arial</vt:lpstr>
      <vt:lpstr>Calibri</vt:lpstr>
      <vt:lpstr>Calibri (body)</vt:lpstr>
      <vt:lpstr>Calibri Light</vt:lpstr>
      <vt:lpstr>Calibri Light (Headings)</vt:lpstr>
      <vt:lpstr>Consolas</vt:lpstr>
      <vt:lpstr>Helvetica</vt:lpstr>
      <vt:lpstr>Segoe UI</vt:lpstr>
      <vt:lpstr>SFMono-Regular</vt:lpstr>
      <vt:lpstr>Trebuchet MS</vt:lpstr>
      <vt:lpstr>Office Theme</vt:lpstr>
      <vt:lpstr>Azure AI Search</vt:lpstr>
      <vt:lpstr>PowerPoint Presentation</vt:lpstr>
      <vt:lpstr>José Alberto Coronado de la Rosa</vt:lpstr>
      <vt:lpstr>PowerPoint Presentation</vt:lpstr>
      <vt:lpstr>¿Qué es Azure AI Search?</vt:lpstr>
      <vt:lpstr>¿Por qué usarlo?</vt:lpstr>
      <vt:lpstr>Pricing</vt:lpstr>
      <vt:lpstr>¿Cómo funciona?</vt:lpstr>
      <vt:lpstr>Indexando datos</vt:lpstr>
      <vt:lpstr>Analyzers</vt:lpstr>
      <vt:lpstr>Skillsets</vt:lpstr>
      <vt:lpstr>Semantic ranker</vt:lpstr>
      <vt:lpstr>Row level Security  Security filters</vt:lpstr>
      <vt:lpstr>Reports</vt:lpstr>
      <vt:lpstr>Demo</vt:lpstr>
      <vt:lpstr>Search service architecture</vt:lpstr>
      <vt:lpstr>Search service architecture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Coronado de la Rosa, José Alberto</dc:creator>
  <cp:lastModifiedBy>Coronado de la Rosa, José Alberto</cp:lastModifiedBy>
  <cp:revision>2</cp:revision>
  <dcterms:created xsi:type="dcterms:W3CDTF">2024-10-20T12:07:50Z</dcterms:created>
  <dcterms:modified xsi:type="dcterms:W3CDTF">2024-10-21T06:37:18Z</dcterms:modified>
</cp:coreProperties>
</file>